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4" r:id="rId5"/>
  </p:sldMasterIdLst>
  <p:notesMasterIdLst>
    <p:notesMasterId r:id="rId29"/>
  </p:notesMasterIdLst>
  <p:sldIdLst>
    <p:sldId id="260" r:id="rId6"/>
    <p:sldId id="261" r:id="rId7"/>
    <p:sldId id="276" r:id="rId8"/>
    <p:sldId id="262" r:id="rId9"/>
    <p:sldId id="284" r:id="rId10"/>
    <p:sldId id="294" r:id="rId11"/>
    <p:sldId id="277" r:id="rId12"/>
    <p:sldId id="285" r:id="rId13"/>
    <p:sldId id="266" r:id="rId14"/>
    <p:sldId id="295" r:id="rId15"/>
    <p:sldId id="267" r:id="rId16"/>
    <p:sldId id="286" r:id="rId17"/>
    <p:sldId id="287" r:id="rId18"/>
    <p:sldId id="288" r:id="rId19"/>
    <p:sldId id="289" r:id="rId20"/>
    <p:sldId id="269" r:id="rId21"/>
    <p:sldId id="290" r:id="rId22"/>
    <p:sldId id="291" r:id="rId23"/>
    <p:sldId id="299" r:id="rId24"/>
    <p:sldId id="273" r:id="rId25"/>
    <p:sldId id="292" r:id="rId26"/>
    <p:sldId id="297" r:id="rId27"/>
    <p:sldId id="29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VA28" id="{1EF7EF2F-B78F-4F27-BA10-7E838D7605D3}">
          <p14:sldIdLst>
            <p14:sldId id="260"/>
            <p14:sldId id="261"/>
          </p14:sldIdLst>
        </p14:section>
        <p14:section name="A Call to Arms" id="{FBC54953-3AE1-4AE9-84B8-24B57D63758B}">
          <p14:sldIdLst>
            <p14:sldId id="276"/>
            <p14:sldId id="262"/>
            <p14:sldId id="284"/>
            <p14:sldId id="294"/>
          </p14:sldIdLst>
        </p14:section>
        <p14:section name="Trends" id="{68A249D8-91E7-4109-B388-15EFC0446693}">
          <p14:sldIdLst>
            <p14:sldId id="277"/>
            <p14:sldId id="285"/>
            <p14:sldId id="266"/>
            <p14:sldId id="295"/>
            <p14:sldId id="267"/>
            <p14:sldId id="286"/>
          </p14:sldIdLst>
        </p14:section>
        <p14:section name="Raising the Bar" id="{F3038F03-53A5-489E-B06E-8B5091FF7C80}">
          <p14:sldIdLst>
            <p14:sldId id="287"/>
            <p14:sldId id="288"/>
            <p14:sldId id="289"/>
            <p14:sldId id="269"/>
            <p14:sldId id="290"/>
            <p14:sldId id="291"/>
            <p14:sldId id="299"/>
          </p14:sldIdLst>
        </p14:section>
        <p14:section name="The Book" id="{1B7BE737-B1F9-41B9-A26C-B941AC1606A5}">
          <p14:sldIdLst>
            <p14:sldId id="273"/>
            <p14:sldId id="292"/>
            <p14:sldId id="297"/>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A66"/>
    <a:srgbClr val="DE89A5"/>
    <a:srgbClr val="AAD9CD"/>
    <a:srgbClr val="FF9A63"/>
    <a:srgbClr val="CCABDE"/>
    <a:srgbClr val="D089A5"/>
    <a:srgbClr val="A2A19C"/>
    <a:srgbClr val="CD6B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17"/>
    <p:restoredTop sz="91426" autoAdjust="0"/>
  </p:normalViewPr>
  <p:slideViewPr>
    <p:cSldViewPr snapToGrid="0">
      <p:cViewPr varScale="1">
        <p:scale>
          <a:sx n="188" d="100"/>
          <a:sy n="188" d="100"/>
        </p:scale>
        <p:origin x="208"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8D2B76-BEE0-4618-B9C7-AA543DA40849}"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89986112-A0F0-4DFE-9B2D-1FFA7913748F}">
      <dgm:prSet/>
      <dgm:spPr/>
      <dgm:t>
        <a:bodyPr/>
        <a:lstStyle/>
        <a:p>
          <a:pPr>
            <a:lnSpc>
              <a:spcPct val="100000"/>
            </a:lnSpc>
          </a:pPr>
          <a:r>
            <a:rPr lang="en-GB" b="1" dirty="0">
              <a:latin typeface="Calibri Light" panose="020F0302020204030204"/>
            </a:rPr>
            <a:t>New Book that includes</a:t>
          </a:r>
          <a:r>
            <a:rPr lang="en-GB" b="1" dirty="0"/>
            <a:t> updated content from PSMC book</a:t>
          </a:r>
          <a:endParaRPr lang="en-US" b="1" dirty="0"/>
        </a:p>
      </dgm:t>
    </dgm:pt>
    <dgm:pt modelId="{03D4083A-37E0-45FB-9152-F13652202A88}" type="parTrans" cxnId="{CAFFBA07-5BFD-4B1B-ADBA-1ED81DE54CAE}">
      <dgm:prSet/>
      <dgm:spPr/>
      <dgm:t>
        <a:bodyPr/>
        <a:lstStyle/>
        <a:p>
          <a:endParaRPr lang="en-US"/>
        </a:p>
      </dgm:t>
    </dgm:pt>
    <dgm:pt modelId="{C44C6428-19D6-466A-B381-E2C91C03ABC9}" type="sibTrans" cxnId="{CAFFBA07-5BFD-4B1B-ADBA-1ED81DE54CAE}">
      <dgm:prSet/>
      <dgm:spPr/>
      <dgm:t>
        <a:bodyPr/>
        <a:lstStyle/>
        <a:p>
          <a:endParaRPr lang="en-US"/>
        </a:p>
      </dgm:t>
    </dgm:pt>
    <dgm:pt modelId="{5A26B5E3-B235-4D71-94C2-CC51A11F51B8}">
      <dgm:prSet/>
      <dgm:spPr/>
      <dgm:t>
        <a:bodyPr/>
        <a:lstStyle/>
        <a:p>
          <a:pPr>
            <a:lnSpc>
              <a:spcPct val="100000"/>
            </a:lnSpc>
          </a:pPr>
          <a:r>
            <a:rPr lang="en-GB" b="1" dirty="0"/>
            <a:t>Working title ‘Project Controls in 21</a:t>
          </a:r>
          <a:r>
            <a:rPr lang="en-GB" b="1" baseline="30000" dirty="0"/>
            <a:t>st</a:t>
          </a:r>
          <a:r>
            <a:rPr lang="en-GB" b="1" dirty="0"/>
            <a:t> Century’</a:t>
          </a:r>
          <a:endParaRPr lang="en-US" b="1" dirty="0"/>
        </a:p>
      </dgm:t>
    </dgm:pt>
    <dgm:pt modelId="{2E91F548-8367-4E5E-A1A0-C1E2A99FF981}" type="parTrans" cxnId="{15172B3B-6B92-4B2E-9721-77E67C9AAFD9}">
      <dgm:prSet/>
      <dgm:spPr/>
      <dgm:t>
        <a:bodyPr/>
        <a:lstStyle/>
        <a:p>
          <a:endParaRPr lang="en-US"/>
        </a:p>
      </dgm:t>
    </dgm:pt>
    <dgm:pt modelId="{20950932-16EE-457A-937A-E76320E6E8B2}" type="sibTrans" cxnId="{15172B3B-6B92-4B2E-9721-77E67C9AAFD9}">
      <dgm:prSet/>
      <dgm:spPr/>
      <dgm:t>
        <a:bodyPr/>
        <a:lstStyle/>
        <a:p>
          <a:endParaRPr lang="en-US"/>
        </a:p>
      </dgm:t>
    </dgm:pt>
    <dgm:pt modelId="{2D50A88A-11C8-4FE0-9879-3C1EF902B7D6}">
      <dgm:prSet/>
      <dgm:spPr/>
      <dgm:t>
        <a:bodyPr/>
        <a:lstStyle/>
        <a:p>
          <a:pPr>
            <a:lnSpc>
              <a:spcPct val="100000"/>
            </a:lnSpc>
          </a:pPr>
          <a:r>
            <a:rPr lang="en-GB" b="1" dirty="0"/>
            <a:t>Written by practitioners for practitioners</a:t>
          </a:r>
          <a:endParaRPr lang="en-US" b="1" dirty="0"/>
        </a:p>
      </dgm:t>
    </dgm:pt>
    <dgm:pt modelId="{BA0FD92C-2E0E-4818-9723-DBF0DEBA68FB}" type="parTrans" cxnId="{DBCA6425-9824-4BC5-ACD4-77588BAC120E}">
      <dgm:prSet/>
      <dgm:spPr/>
      <dgm:t>
        <a:bodyPr/>
        <a:lstStyle/>
        <a:p>
          <a:endParaRPr lang="en-US"/>
        </a:p>
      </dgm:t>
    </dgm:pt>
    <dgm:pt modelId="{75994BC4-DF68-4013-8AE1-9A8323AEDA00}" type="sibTrans" cxnId="{DBCA6425-9824-4BC5-ACD4-77588BAC120E}">
      <dgm:prSet/>
      <dgm:spPr/>
      <dgm:t>
        <a:bodyPr/>
        <a:lstStyle/>
        <a:p>
          <a:endParaRPr lang="en-US"/>
        </a:p>
      </dgm:t>
    </dgm:pt>
    <dgm:pt modelId="{412AB880-90F0-486C-B8A9-D09A2DF31B28}">
      <dgm:prSet/>
      <dgm:spPr/>
      <dgm:t>
        <a:bodyPr/>
        <a:lstStyle/>
        <a:p>
          <a:pPr>
            <a:lnSpc>
              <a:spcPct val="100000"/>
            </a:lnSpc>
          </a:pPr>
          <a:r>
            <a:rPr lang="en-GB" dirty="0"/>
            <a:t>All levels of experience and not just for Project Controls</a:t>
          </a:r>
          <a:endParaRPr lang="en-US" dirty="0"/>
        </a:p>
      </dgm:t>
    </dgm:pt>
    <dgm:pt modelId="{ED6B3313-5461-4A62-9CEC-38D26108D9FE}" type="parTrans" cxnId="{442B72E9-CAE8-4B14-9506-345658464170}">
      <dgm:prSet/>
      <dgm:spPr/>
      <dgm:t>
        <a:bodyPr/>
        <a:lstStyle/>
        <a:p>
          <a:endParaRPr lang="en-US"/>
        </a:p>
      </dgm:t>
    </dgm:pt>
    <dgm:pt modelId="{E0068A51-58E9-4463-B01E-C2487CEA1D0C}" type="sibTrans" cxnId="{442B72E9-CAE8-4B14-9506-345658464170}">
      <dgm:prSet/>
      <dgm:spPr/>
      <dgm:t>
        <a:bodyPr/>
        <a:lstStyle/>
        <a:p>
          <a:endParaRPr lang="en-US"/>
        </a:p>
      </dgm:t>
    </dgm:pt>
    <dgm:pt modelId="{A35BB1AF-DB27-40A1-ABD6-4A5CB8926A5D}">
      <dgm:prSet/>
      <dgm:spPr/>
      <dgm:t>
        <a:bodyPr/>
        <a:lstStyle/>
        <a:p>
          <a:pPr>
            <a:lnSpc>
              <a:spcPct val="100000"/>
            </a:lnSpc>
          </a:pPr>
          <a:r>
            <a:rPr lang="en-GB" b="1" dirty="0"/>
            <a:t>Simple English ~GCSE reading age</a:t>
          </a:r>
          <a:endParaRPr lang="en-US" b="1" dirty="0"/>
        </a:p>
      </dgm:t>
    </dgm:pt>
    <dgm:pt modelId="{459ADE37-D5C1-4663-97D6-4ABEF2C687EF}" type="parTrans" cxnId="{0BCFB89A-DDAF-48C9-BDA4-0B2FC642746C}">
      <dgm:prSet/>
      <dgm:spPr/>
      <dgm:t>
        <a:bodyPr/>
        <a:lstStyle/>
        <a:p>
          <a:endParaRPr lang="en-US"/>
        </a:p>
      </dgm:t>
    </dgm:pt>
    <dgm:pt modelId="{F48C4623-0DA0-4FA1-8F45-5CBE78B4DD8C}" type="sibTrans" cxnId="{0BCFB89A-DDAF-48C9-BDA4-0B2FC642746C}">
      <dgm:prSet/>
      <dgm:spPr/>
      <dgm:t>
        <a:bodyPr/>
        <a:lstStyle/>
        <a:p>
          <a:endParaRPr lang="en-US"/>
        </a:p>
      </dgm:t>
    </dgm:pt>
    <dgm:pt modelId="{9D1D9EC6-FEC7-4B61-B09E-43AAAE5B6AF5}">
      <dgm:prSet/>
      <dgm:spPr/>
      <dgm:t>
        <a:bodyPr/>
        <a:lstStyle/>
        <a:p>
          <a:pPr>
            <a:lnSpc>
              <a:spcPct val="100000"/>
            </a:lnSpc>
          </a:pPr>
          <a:r>
            <a:rPr lang="en-GB" dirty="0"/>
            <a:t>English as a Second Language</a:t>
          </a:r>
          <a:endParaRPr lang="en-US" dirty="0"/>
        </a:p>
      </dgm:t>
    </dgm:pt>
    <dgm:pt modelId="{83A00FED-03FD-4FB6-B521-F6CA5C834486}" type="parTrans" cxnId="{549E8D54-0082-4310-A259-7E5DD0C5BD44}">
      <dgm:prSet/>
      <dgm:spPr/>
      <dgm:t>
        <a:bodyPr/>
        <a:lstStyle/>
        <a:p>
          <a:endParaRPr lang="en-US"/>
        </a:p>
      </dgm:t>
    </dgm:pt>
    <dgm:pt modelId="{0F44989B-5ABE-446E-A10A-54A3AC0906A2}" type="sibTrans" cxnId="{549E8D54-0082-4310-A259-7E5DD0C5BD44}">
      <dgm:prSet/>
      <dgm:spPr/>
      <dgm:t>
        <a:bodyPr/>
        <a:lstStyle/>
        <a:p>
          <a:endParaRPr lang="en-US"/>
        </a:p>
      </dgm:t>
    </dgm:pt>
    <dgm:pt modelId="{E68269CF-C58B-4BE6-B646-058DC82EFC43}">
      <dgm:prSet/>
      <dgm:spPr/>
      <dgm:t>
        <a:bodyPr/>
        <a:lstStyle/>
        <a:p>
          <a:pPr>
            <a:lnSpc>
              <a:spcPct val="100000"/>
            </a:lnSpc>
          </a:pPr>
          <a:r>
            <a:rPr lang="en-GB" b="1" dirty="0"/>
            <a:t>High level of visuals </a:t>
          </a:r>
          <a:r>
            <a:rPr lang="en-GB" b="1" dirty="0">
              <a:latin typeface="Calibri Light" panose="020F0302020204030204"/>
            </a:rPr>
            <a:t>/ avoid large slabs of text</a:t>
          </a:r>
          <a:endParaRPr lang="en-US" b="1" dirty="0"/>
        </a:p>
      </dgm:t>
    </dgm:pt>
    <dgm:pt modelId="{568C46B6-5B8A-489C-A2E0-3237F61E5860}" type="parTrans" cxnId="{5D3D4426-5E89-4A34-B8A7-E18F9B98B4DB}">
      <dgm:prSet/>
      <dgm:spPr/>
      <dgm:t>
        <a:bodyPr/>
        <a:lstStyle/>
        <a:p>
          <a:endParaRPr lang="en-US"/>
        </a:p>
      </dgm:t>
    </dgm:pt>
    <dgm:pt modelId="{8B99959F-4E0B-4AEC-946E-0F3B235A0E27}" type="sibTrans" cxnId="{5D3D4426-5E89-4A34-B8A7-E18F9B98B4DB}">
      <dgm:prSet/>
      <dgm:spPr/>
      <dgm:t>
        <a:bodyPr/>
        <a:lstStyle/>
        <a:p>
          <a:endParaRPr lang="en-US"/>
        </a:p>
      </dgm:t>
    </dgm:pt>
    <dgm:pt modelId="{F5035C89-9805-4F7F-95AD-93A8180EC368}">
      <dgm:prSet/>
      <dgm:spPr/>
      <dgm:t>
        <a:bodyPr/>
        <a:lstStyle/>
        <a:p>
          <a:pPr>
            <a:lnSpc>
              <a:spcPct val="100000"/>
            </a:lnSpc>
          </a:pPr>
          <a:r>
            <a:rPr lang="en-GB" b="1" dirty="0"/>
            <a:t>Anonymised case studies to aid understanding</a:t>
          </a:r>
          <a:r>
            <a:rPr lang="en-GB" b="1" dirty="0">
              <a:latin typeface="Calibri Light" panose="020F0302020204030204"/>
            </a:rPr>
            <a:t> and give context for application</a:t>
          </a:r>
          <a:endParaRPr lang="en-US" b="1" dirty="0"/>
        </a:p>
      </dgm:t>
    </dgm:pt>
    <dgm:pt modelId="{0BCF1A18-C1CB-4E4D-807A-E1473CCFAD7B}" type="parTrans" cxnId="{5956E1D6-B17A-425A-8E71-15CF124B8410}">
      <dgm:prSet/>
      <dgm:spPr/>
      <dgm:t>
        <a:bodyPr/>
        <a:lstStyle/>
        <a:p>
          <a:endParaRPr lang="en-US"/>
        </a:p>
      </dgm:t>
    </dgm:pt>
    <dgm:pt modelId="{AE8D32FB-4D6A-4FAC-8430-BCBE1F0668D3}" type="sibTrans" cxnId="{5956E1D6-B17A-425A-8E71-15CF124B8410}">
      <dgm:prSet/>
      <dgm:spPr/>
      <dgm:t>
        <a:bodyPr/>
        <a:lstStyle/>
        <a:p>
          <a:endParaRPr lang="en-US"/>
        </a:p>
      </dgm:t>
    </dgm:pt>
    <dgm:pt modelId="{90DE5205-10CC-4DF2-9B33-0436E0DEDD08}">
      <dgm:prSet/>
      <dgm:spPr/>
      <dgm:t>
        <a:bodyPr/>
        <a:lstStyle/>
        <a:p>
          <a:pPr>
            <a:lnSpc>
              <a:spcPct val="100000"/>
            </a:lnSpc>
          </a:pPr>
          <a:r>
            <a:rPr lang="en-GB" b="0" i="0" dirty="0"/>
            <a:t>One of the best-selling books within APM currently</a:t>
          </a:r>
          <a:endParaRPr lang="en-US" dirty="0"/>
        </a:p>
      </dgm:t>
    </dgm:pt>
    <dgm:pt modelId="{272AEE7E-0CF0-49E8-B5E5-F2AC56F94D07}" type="parTrans" cxnId="{F8843AC8-584D-444A-AF08-A811CEA4924C}">
      <dgm:prSet/>
      <dgm:spPr/>
      <dgm:t>
        <a:bodyPr/>
        <a:lstStyle/>
        <a:p>
          <a:endParaRPr lang="en-GB"/>
        </a:p>
      </dgm:t>
    </dgm:pt>
    <dgm:pt modelId="{7B5F6D28-57A2-4B69-8C9B-043F16E436E5}" type="sibTrans" cxnId="{F8843AC8-584D-444A-AF08-A811CEA4924C}">
      <dgm:prSet/>
      <dgm:spPr/>
      <dgm:t>
        <a:bodyPr/>
        <a:lstStyle/>
        <a:p>
          <a:endParaRPr lang="en-GB"/>
        </a:p>
      </dgm:t>
    </dgm:pt>
    <dgm:pt modelId="{87E87730-ADAF-4110-A6B7-8252A491417A}">
      <dgm:prSet phldr="0"/>
      <dgm:spPr/>
      <dgm:t>
        <a:bodyPr/>
        <a:lstStyle/>
        <a:p>
          <a:pPr>
            <a:lnSpc>
              <a:spcPct val="100000"/>
            </a:lnSpc>
          </a:pPr>
          <a:r>
            <a:rPr lang="en-GB" b="1" dirty="0">
              <a:latin typeface="Calibri Light" panose="020F0302020204030204"/>
            </a:rPr>
            <a:t>Answering "Why do my projects still fail when I use Project Controls?"</a:t>
          </a:r>
        </a:p>
      </dgm:t>
    </dgm:pt>
    <dgm:pt modelId="{11B6D2B0-0A86-4CFB-B8E2-80B73B750C2C}" type="parTrans" cxnId="{F3263B76-2761-433D-BE89-435EFF464A07}">
      <dgm:prSet/>
      <dgm:spPr/>
      <dgm:t>
        <a:bodyPr/>
        <a:lstStyle/>
        <a:p>
          <a:endParaRPr lang="en-GB"/>
        </a:p>
      </dgm:t>
    </dgm:pt>
    <dgm:pt modelId="{62759515-22F5-477B-8687-9185B1F653AA}" type="sibTrans" cxnId="{F3263B76-2761-433D-BE89-435EFF464A07}">
      <dgm:prSet/>
      <dgm:spPr/>
      <dgm:t>
        <a:bodyPr/>
        <a:lstStyle/>
        <a:p>
          <a:endParaRPr lang="en-GB"/>
        </a:p>
      </dgm:t>
    </dgm:pt>
    <dgm:pt modelId="{665680BA-1612-4072-9BF3-47CC5E995D8D}">
      <dgm:prSet phldr="0"/>
      <dgm:spPr/>
      <dgm:t>
        <a:bodyPr/>
        <a:lstStyle/>
        <a:p>
          <a:pPr>
            <a:lnSpc>
              <a:spcPct val="100000"/>
            </a:lnSpc>
          </a:pPr>
          <a:r>
            <a:rPr lang="en-GB" dirty="0">
              <a:latin typeface="Calibri Light" panose="020F0302020204030204"/>
            </a:rPr>
            <a:t>Why was Crossrail not delivered in time and on budget when it had all the sophisticated PC tools?</a:t>
          </a:r>
        </a:p>
      </dgm:t>
    </dgm:pt>
    <dgm:pt modelId="{E8EA71D1-90BF-46E5-A1F2-F5F2D8EC08B9}" type="parTrans" cxnId="{24A657E5-8C27-449C-A11D-F53F5BDEE1C5}">
      <dgm:prSet/>
      <dgm:spPr/>
      <dgm:t>
        <a:bodyPr/>
        <a:lstStyle/>
        <a:p>
          <a:endParaRPr lang="en-GB"/>
        </a:p>
      </dgm:t>
    </dgm:pt>
    <dgm:pt modelId="{E7B0B25A-DE1C-44C7-B920-920824D5E35A}" type="sibTrans" cxnId="{24A657E5-8C27-449C-A11D-F53F5BDEE1C5}">
      <dgm:prSet/>
      <dgm:spPr/>
      <dgm:t>
        <a:bodyPr/>
        <a:lstStyle/>
        <a:p>
          <a:endParaRPr lang="en-GB"/>
        </a:p>
      </dgm:t>
    </dgm:pt>
    <dgm:pt modelId="{91C56A02-6FB8-4CF9-AA13-548E0F0D3B4B}">
      <dgm:prSet/>
      <dgm:spPr/>
      <dgm:t>
        <a:bodyPr/>
        <a:lstStyle/>
        <a:p>
          <a:pPr>
            <a:lnSpc>
              <a:spcPct val="100000"/>
            </a:lnSpc>
          </a:pPr>
          <a:r>
            <a:rPr lang="en-US" dirty="0"/>
            <a:t>Collaborative partnership between APM and ACostE</a:t>
          </a:r>
        </a:p>
      </dgm:t>
    </dgm:pt>
    <dgm:pt modelId="{2D782862-FBB5-4B87-89D0-B8541FD412A6}" type="parTrans" cxnId="{0FD7B33C-3293-4B4D-80FA-D9372328090D}">
      <dgm:prSet/>
      <dgm:spPr/>
      <dgm:t>
        <a:bodyPr/>
        <a:lstStyle/>
        <a:p>
          <a:endParaRPr lang="en-GB"/>
        </a:p>
      </dgm:t>
    </dgm:pt>
    <dgm:pt modelId="{9C2A169A-AADA-4C14-B58B-D5C7EF5238B7}" type="sibTrans" cxnId="{0FD7B33C-3293-4B4D-80FA-D9372328090D}">
      <dgm:prSet/>
      <dgm:spPr/>
      <dgm:t>
        <a:bodyPr/>
        <a:lstStyle/>
        <a:p>
          <a:endParaRPr lang="en-GB"/>
        </a:p>
      </dgm:t>
    </dgm:pt>
    <dgm:pt modelId="{FDCD6CED-3201-4C02-8D07-DAFF2DAB7D5F}" type="pres">
      <dgm:prSet presAssocID="{138D2B76-BEE0-4618-B9C7-AA543DA40849}" presName="root" presStyleCnt="0">
        <dgm:presLayoutVars>
          <dgm:dir/>
          <dgm:resizeHandles val="exact"/>
        </dgm:presLayoutVars>
      </dgm:prSet>
      <dgm:spPr/>
    </dgm:pt>
    <dgm:pt modelId="{6D24C45C-DA15-4D56-A91F-783318553D64}" type="pres">
      <dgm:prSet presAssocID="{89986112-A0F0-4DFE-9B2D-1FFA7913748F}" presName="compNode" presStyleCnt="0"/>
      <dgm:spPr/>
    </dgm:pt>
    <dgm:pt modelId="{84B567DD-DA72-431F-B95A-5D2D571906C4}" type="pres">
      <dgm:prSet presAssocID="{89986112-A0F0-4DFE-9B2D-1FFA7913748F}" presName="bgRect" presStyleLbl="bgShp" presStyleIdx="0" presStyleCnt="7"/>
      <dgm:spPr>
        <a:solidFill>
          <a:schemeClr val="accent5"/>
        </a:solidFill>
      </dgm:spPr>
    </dgm:pt>
    <dgm:pt modelId="{2CAA8ED7-AE9B-4CEA-B9C5-41363D5FC428}" type="pres">
      <dgm:prSet presAssocID="{89986112-A0F0-4DFE-9B2D-1FFA7913748F}" presName="iconRect" presStyleLbl="node1" presStyleIdx="0" presStyleCnt="7"/>
      <dgm:spPr>
        <a:blipFill dpi="0"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mark"/>
        </a:ext>
      </dgm:extLst>
    </dgm:pt>
    <dgm:pt modelId="{8B4DB7D8-D044-492F-A297-B6CCAB373558}" type="pres">
      <dgm:prSet presAssocID="{89986112-A0F0-4DFE-9B2D-1FFA7913748F}" presName="spaceRect" presStyleCnt="0"/>
      <dgm:spPr/>
    </dgm:pt>
    <dgm:pt modelId="{8E2CA7A4-3393-4670-A09C-5505F723C5B7}" type="pres">
      <dgm:prSet presAssocID="{89986112-A0F0-4DFE-9B2D-1FFA7913748F}" presName="parTx" presStyleLbl="revTx" presStyleIdx="0" presStyleCnt="12">
        <dgm:presLayoutVars>
          <dgm:chMax val="0"/>
          <dgm:chPref val="0"/>
        </dgm:presLayoutVars>
      </dgm:prSet>
      <dgm:spPr/>
    </dgm:pt>
    <dgm:pt modelId="{9210538C-5599-4849-86EF-C31CD21715F5}" type="pres">
      <dgm:prSet presAssocID="{89986112-A0F0-4DFE-9B2D-1FFA7913748F}" presName="desTx" presStyleLbl="revTx" presStyleIdx="1" presStyleCnt="12">
        <dgm:presLayoutVars/>
      </dgm:prSet>
      <dgm:spPr/>
    </dgm:pt>
    <dgm:pt modelId="{BACB86E2-AA68-4D67-B9A4-4DF9647DEE5C}" type="pres">
      <dgm:prSet presAssocID="{C44C6428-19D6-466A-B381-E2C91C03ABC9}" presName="sibTrans" presStyleCnt="0"/>
      <dgm:spPr/>
    </dgm:pt>
    <dgm:pt modelId="{1A29CCB5-5320-4770-9F1A-A3167125D770}" type="pres">
      <dgm:prSet presAssocID="{5A26B5E3-B235-4D71-94C2-CC51A11F51B8}" presName="compNode" presStyleCnt="0"/>
      <dgm:spPr/>
    </dgm:pt>
    <dgm:pt modelId="{887A6871-FEC9-407E-8F6E-8905AE7223BD}" type="pres">
      <dgm:prSet presAssocID="{5A26B5E3-B235-4D71-94C2-CC51A11F51B8}" presName="bgRect" presStyleLbl="bgShp" presStyleIdx="1" presStyleCnt="7"/>
      <dgm:spPr>
        <a:solidFill>
          <a:srgbClr val="D089A5"/>
        </a:solidFill>
      </dgm:spPr>
    </dgm:pt>
    <dgm:pt modelId="{452B4F63-D971-40E6-8230-2C1E514B5CCA}" type="pres">
      <dgm:prSet presAssocID="{5A26B5E3-B235-4D71-94C2-CC51A11F51B8}" presName="iconRect" presStyleLbl="nod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mployee badge with solid fill"/>
        </a:ext>
      </dgm:extLst>
    </dgm:pt>
    <dgm:pt modelId="{494CDCAA-CF78-4BFC-A8E2-459638E77A9C}" type="pres">
      <dgm:prSet presAssocID="{5A26B5E3-B235-4D71-94C2-CC51A11F51B8}" presName="spaceRect" presStyleCnt="0"/>
      <dgm:spPr/>
    </dgm:pt>
    <dgm:pt modelId="{F5468E63-21AE-4AE9-845C-C3F5F2216818}" type="pres">
      <dgm:prSet presAssocID="{5A26B5E3-B235-4D71-94C2-CC51A11F51B8}" presName="parTx" presStyleLbl="revTx" presStyleIdx="2" presStyleCnt="12">
        <dgm:presLayoutVars>
          <dgm:chMax val="0"/>
          <dgm:chPref val="0"/>
        </dgm:presLayoutVars>
      </dgm:prSet>
      <dgm:spPr/>
    </dgm:pt>
    <dgm:pt modelId="{DB97E19E-35B4-49A1-8230-113540405B7B}" type="pres">
      <dgm:prSet presAssocID="{5A26B5E3-B235-4D71-94C2-CC51A11F51B8}" presName="desTx" presStyleLbl="revTx" presStyleIdx="3" presStyleCnt="12">
        <dgm:presLayoutVars/>
      </dgm:prSet>
      <dgm:spPr/>
    </dgm:pt>
    <dgm:pt modelId="{98972CC4-1591-409B-983D-92858FC170EF}" type="pres">
      <dgm:prSet presAssocID="{20950932-16EE-457A-937A-E76320E6E8B2}" presName="sibTrans" presStyleCnt="0"/>
      <dgm:spPr/>
    </dgm:pt>
    <dgm:pt modelId="{11225273-9688-421D-A3C2-81956AC2E540}" type="pres">
      <dgm:prSet presAssocID="{2D50A88A-11C8-4FE0-9879-3C1EF902B7D6}" presName="compNode" presStyleCnt="0"/>
      <dgm:spPr/>
    </dgm:pt>
    <dgm:pt modelId="{BFA1CAEE-1297-4CEC-BBBD-AA3DBFED3703}" type="pres">
      <dgm:prSet presAssocID="{2D50A88A-11C8-4FE0-9879-3C1EF902B7D6}" presName="bgRect" presStyleLbl="bgShp" presStyleIdx="2" presStyleCnt="7"/>
      <dgm:spPr>
        <a:solidFill>
          <a:srgbClr val="CCABDE"/>
        </a:solidFill>
      </dgm:spPr>
    </dgm:pt>
    <dgm:pt modelId="{2C9B57D0-C9B6-4D54-9C0F-33F0AB51A95B}" type="pres">
      <dgm:prSet presAssocID="{2D50A88A-11C8-4FE0-9879-3C1EF902B7D6}" presName="iconRect" presStyleLbl="nod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ildren with solid fill"/>
        </a:ext>
      </dgm:extLst>
    </dgm:pt>
    <dgm:pt modelId="{976599DC-23E2-4647-BF9E-0DB9647DFCEA}" type="pres">
      <dgm:prSet presAssocID="{2D50A88A-11C8-4FE0-9879-3C1EF902B7D6}" presName="spaceRect" presStyleCnt="0"/>
      <dgm:spPr/>
    </dgm:pt>
    <dgm:pt modelId="{15DB4F15-3817-4B7E-B326-ED15AE7875C8}" type="pres">
      <dgm:prSet presAssocID="{2D50A88A-11C8-4FE0-9879-3C1EF902B7D6}" presName="parTx" presStyleLbl="revTx" presStyleIdx="4" presStyleCnt="12">
        <dgm:presLayoutVars>
          <dgm:chMax val="0"/>
          <dgm:chPref val="0"/>
        </dgm:presLayoutVars>
      </dgm:prSet>
      <dgm:spPr/>
    </dgm:pt>
    <dgm:pt modelId="{3FF4DC55-2607-4690-A0F5-6217F90E1CA2}" type="pres">
      <dgm:prSet presAssocID="{2D50A88A-11C8-4FE0-9879-3C1EF902B7D6}" presName="desTx" presStyleLbl="revTx" presStyleIdx="5" presStyleCnt="12">
        <dgm:presLayoutVars/>
      </dgm:prSet>
      <dgm:spPr/>
    </dgm:pt>
    <dgm:pt modelId="{9ABCDE75-6EBF-471F-A885-45AD47D9214B}" type="pres">
      <dgm:prSet presAssocID="{75994BC4-DF68-4013-8AE1-9A8323AEDA00}" presName="sibTrans" presStyleCnt="0"/>
      <dgm:spPr/>
    </dgm:pt>
    <dgm:pt modelId="{F6476A9D-0F41-4F77-9B84-97DEA41D41F7}" type="pres">
      <dgm:prSet presAssocID="{A35BB1AF-DB27-40A1-ABD6-4A5CB8926A5D}" presName="compNode" presStyleCnt="0"/>
      <dgm:spPr/>
    </dgm:pt>
    <dgm:pt modelId="{D73EA8B9-DD3C-46A1-A696-A4F28C7721D6}" type="pres">
      <dgm:prSet presAssocID="{A35BB1AF-DB27-40A1-ABD6-4A5CB8926A5D}" presName="bgRect" presStyleLbl="bgShp" presStyleIdx="3" presStyleCnt="7"/>
      <dgm:spPr>
        <a:solidFill>
          <a:srgbClr val="AAD9CD"/>
        </a:solidFill>
      </dgm:spPr>
    </dgm:pt>
    <dgm:pt modelId="{5A8EDB20-5156-425F-AA70-5D59BD7E68F5}" type="pres">
      <dgm:prSet presAssocID="{A35BB1AF-DB27-40A1-ABD6-4A5CB8926A5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F267F0C8-886D-4C9C-A3DB-4562C7D8FAB8}" type="pres">
      <dgm:prSet presAssocID="{A35BB1AF-DB27-40A1-ABD6-4A5CB8926A5D}" presName="spaceRect" presStyleCnt="0"/>
      <dgm:spPr/>
    </dgm:pt>
    <dgm:pt modelId="{06052C42-F588-44BF-B333-9043A4CB2A78}" type="pres">
      <dgm:prSet presAssocID="{A35BB1AF-DB27-40A1-ABD6-4A5CB8926A5D}" presName="parTx" presStyleLbl="revTx" presStyleIdx="6" presStyleCnt="12">
        <dgm:presLayoutVars>
          <dgm:chMax val="0"/>
          <dgm:chPref val="0"/>
        </dgm:presLayoutVars>
      </dgm:prSet>
      <dgm:spPr/>
    </dgm:pt>
    <dgm:pt modelId="{3C483B05-286C-4072-AEC9-81337CBB994B}" type="pres">
      <dgm:prSet presAssocID="{A35BB1AF-DB27-40A1-ABD6-4A5CB8926A5D}" presName="desTx" presStyleLbl="revTx" presStyleIdx="7" presStyleCnt="12">
        <dgm:presLayoutVars/>
      </dgm:prSet>
      <dgm:spPr/>
    </dgm:pt>
    <dgm:pt modelId="{519CC7CB-D286-4132-846A-477348203069}" type="pres">
      <dgm:prSet presAssocID="{F48C4623-0DA0-4FA1-8F45-5CBE78B4DD8C}" presName="sibTrans" presStyleCnt="0"/>
      <dgm:spPr/>
    </dgm:pt>
    <dgm:pt modelId="{700F695A-0350-4A53-9550-1023A3EE2493}" type="pres">
      <dgm:prSet presAssocID="{E68269CF-C58B-4BE6-B646-058DC82EFC43}" presName="compNode" presStyleCnt="0"/>
      <dgm:spPr/>
    </dgm:pt>
    <dgm:pt modelId="{2E530220-B430-4D47-B873-2F561C2CCE38}" type="pres">
      <dgm:prSet presAssocID="{E68269CF-C58B-4BE6-B646-058DC82EFC43}" presName="bgRect" presStyleLbl="bgShp" presStyleIdx="4" presStyleCnt="7"/>
      <dgm:spPr>
        <a:solidFill>
          <a:srgbClr val="FF9A63"/>
        </a:solidFill>
      </dgm:spPr>
    </dgm:pt>
    <dgm:pt modelId="{50913743-C453-4006-8D7A-B29D668A3F8B}" type="pres">
      <dgm:prSet presAssocID="{E68269CF-C58B-4BE6-B646-058DC82EFC43}"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ye"/>
        </a:ext>
      </dgm:extLst>
    </dgm:pt>
    <dgm:pt modelId="{F5C9C343-BD64-4410-BF80-ABBA3A16DFC0}" type="pres">
      <dgm:prSet presAssocID="{E68269CF-C58B-4BE6-B646-058DC82EFC43}" presName="spaceRect" presStyleCnt="0"/>
      <dgm:spPr/>
    </dgm:pt>
    <dgm:pt modelId="{81161B0F-0D32-434E-82F5-9F2C7A49F9B6}" type="pres">
      <dgm:prSet presAssocID="{E68269CF-C58B-4BE6-B646-058DC82EFC43}" presName="parTx" presStyleLbl="revTx" presStyleIdx="8" presStyleCnt="12">
        <dgm:presLayoutVars>
          <dgm:chMax val="0"/>
          <dgm:chPref val="0"/>
        </dgm:presLayoutVars>
      </dgm:prSet>
      <dgm:spPr/>
    </dgm:pt>
    <dgm:pt modelId="{66D84A20-1ECA-4DD5-9FA3-65534F159B14}" type="pres">
      <dgm:prSet presAssocID="{8B99959F-4E0B-4AEC-946E-0F3B235A0E27}" presName="sibTrans" presStyleCnt="0"/>
      <dgm:spPr/>
    </dgm:pt>
    <dgm:pt modelId="{FF0594B5-C711-48A0-910B-C57234B1A477}" type="pres">
      <dgm:prSet presAssocID="{F5035C89-9805-4F7F-95AD-93A8180EC368}" presName="compNode" presStyleCnt="0"/>
      <dgm:spPr/>
    </dgm:pt>
    <dgm:pt modelId="{6ABEB610-BB7C-46D1-92C9-D3086E7729F9}" type="pres">
      <dgm:prSet presAssocID="{F5035C89-9805-4F7F-95AD-93A8180EC368}" presName="bgRect" presStyleLbl="bgShp" presStyleIdx="5" presStyleCnt="7"/>
      <dgm:spPr>
        <a:solidFill>
          <a:srgbClr val="92D050"/>
        </a:solidFill>
      </dgm:spPr>
    </dgm:pt>
    <dgm:pt modelId="{BCBC9CB7-C771-4CDE-B572-A004424484FD}" type="pres">
      <dgm:prSet presAssocID="{F5035C89-9805-4F7F-95AD-93A8180EC36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dical"/>
        </a:ext>
      </dgm:extLst>
    </dgm:pt>
    <dgm:pt modelId="{ACB3ACA7-17FC-40FD-8683-EB16B3F66A41}" type="pres">
      <dgm:prSet presAssocID="{F5035C89-9805-4F7F-95AD-93A8180EC368}" presName="spaceRect" presStyleCnt="0"/>
      <dgm:spPr/>
    </dgm:pt>
    <dgm:pt modelId="{AB536887-1C94-4D7B-A9DA-D255A3A1E943}" type="pres">
      <dgm:prSet presAssocID="{F5035C89-9805-4F7F-95AD-93A8180EC368}" presName="parTx" presStyleLbl="revTx" presStyleIdx="9" presStyleCnt="12">
        <dgm:presLayoutVars>
          <dgm:chMax val="0"/>
          <dgm:chPref val="0"/>
        </dgm:presLayoutVars>
      </dgm:prSet>
      <dgm:spPr/>
    </dgm:pt>
    <dgm:pt modelId="{99C84B1F-0BC3-4D18-B44F-6C9C9CE02EE6}" type="pres">
      <dgm:prSet presAssocID="{AE8D32FB-4D6A-4FAC-8430-BCBE1F0668D3}" presName="sibTrans" presStyleCnt="0"/>
      <dgm:spPr/>
    </dgm:pt>
    <dgm:pt modelId="{9DB904D1-617E-488A-B26E-105ADCB175EA}" type="pres">
      <dgm:prSet presAssocID="{87E87730-ADAF-4110-A6B7-8252A491417A}" presName="compNode" presStyleCnt="0"/>
      <dgm:spPr/>
    </dgm:pt>
    <dgm:pt modelId="{E2972EE0-FFF9-4C7B-8E18-6057F0750074}" type="pres">
      <dgm:prSet presAssocID="{87E87730-ADAF-4110-A6B7-8252A491417A}" presName="bgRect" presStyleLbl="bgShp" presStyleIdx="6" presStyleCnt="7"/>
      <dgm:spPr>
        <a:solidFill>
          <a:schemeClr val="accent4">
            <a:lumMod val="60000"/>
            <a:lumOff val="40000"/>
          </a:schemeClr>
        </a:solidFill>
      </dgm:spPr>
    </dgm:pt>
    <dgm:pt modelId="{6B2C32A9-9B09-4905-AED8-1EE984E14DF6}" type="pres">
      <dgm:prSet presAssocID="{87E87730-ADAF-4110-A6B7-8252A491417A}"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Puzzle with solid fill"/>
        </a:ext>
      </dgm:extLst>
    </dgm:pt>
    <dgm:pt modelId="{AE1270EF-46EA-4DEC-95B3-7B5D5E9D184F}" type="pres">
      <dgm:prSet presAssocID="{87E87730-ADAF-4110-A6B7-8252A491417A}" presName="spaceRect" presStyleCnt="0"/>
      <dgm:spPr/>
    </dgm:pt>
    <dgm:pt modelId="{F6AE3695-D13E-4A87-BD98-E8FAD15AE4B5}" type="pres">
      <dgm:prSet presAssocID="{87E87730-ADAF-4110-A6B7-8252A491417A}" presName="parTx" presStyleLbl="revTx" presStyleIdx="10" presStyleCnt="12">
        <dgm:presLayoutVars>
          <dgm:chMax val="0"/>
          <dgm:chPref val="0"/>
        </dgm:presLayoutVars>
      </dgm:prSet>
      <dgm:spPr/>
    </dgm:pt>
    <dgm:pt modelId="{5D0C2AC4-DF2F-440A-A277-F92256FDC883}" type="pres">
      <dgm:prSet presAssocID="{87E87730-ADAF-4110-A6B7-8252A491417A}" presName="desTx" presStyleLbl="revTx" presStyleIdx="11" presStyleCnt="12">
        <dgm:presLayoutVars/>
      </dgm:prSet>
      <dgm:spPr/>
    </dgm:pt>
  </dgm:ptLst>
  <dgm:cxnLst>
    <dgm:cxn modelId="{CAFFBA07-5BFD-4B1B-ADBA-1ED81DE54CAE}" srcId="{138D2B76-BEE0-4618-B9C7-AA543DA40849}" destId="{89986112-A0F0-4DFE-9B2D-1FFA7913748F}" srcOrd="0" destOrd="0" parTransId="{03D4083A-37E0-45FB-9152-F13652202A88}" sibTransId="{C44C6428-19D6-466A-B381-E2C91C03ABC9}"/>
    <dgm:cxn modelId="{FA057024-0257-4C6C-AEB6-377EBB3778B0}" type="presOf" srcId="{665680BA-1612-4072-9BF3-47CC5E995D8D}" destId="{5D0C2AC4-DF2F-440A-A277-F92256FDC883}" srcOrd="0" destOrd="0" presId="urn:microsoft.com/office/officeart/2018/2/layout/IconVerticalSolidList"/>
    <dgm:cxn modelId="{DBCA6425-9824-4BC5-ACD4-77588BAC120E}" srcId="{138D2B76-BEE0-4618-B9C7-AA543DA40849}" destId="{2D50A88A-11C8-4FE0-9879-3C1EF902B7D6}" srcOrd="2" destOrd="0" parTransId="{BA0FD92C-2E0E-4818-9723-DBF0DEBA68FB}" sibTransId="{75994BC4-DF68-4013-8AE1-9A8323AEDA00}"/>
    <dgm:cxn modelId="{5D3D4426-5E89-4A34-B8A7-E18F9B98B4DB}" srcId="{138D2B76-BEE0-4618-B9C7-AA543DA40849}" destId="{E68269CF-C58B-4BE6-B646-058DC82EFC43}" srcOrd="4" destOrd="0" parTransId="{568C46B6-5B8A-489C-A2E0-3237F61E5860}" sibTransId="{8B99959F-4E0B-4AEC-946E-0F3B235A0E27}"/>
    <dgm:cxn modelId="{46335D2F-FA92-4BE0-916F-65596A334C87}" type="presOf" srcId="{F5035C89-9805-4F7F-95AD-93A8180EC368}" destId="{AB536887-1C94-4D7B-A9DA-D255A3A1E943}" srcOrd="0" destOrd="0" presId="urn:microsoft.com/office/officeart/2018/2/layout/IconVerticalSolidList"/>
    <dgm:cxn modelId="{D573EE2F-5E17-4536-AF40-80762421B7A5}" type="presOf" srcId="{89986112-A0F0-4DFE-9B2D-1FFA7913748F}" destId="{8E2CA7A4-3393-4670-A09C-5505F723C5B7}" srcOrd="0" destOrd="0" presId="urn:microsoft.com/office/officeart/2018/2/layout/IconVerticalSolidList"/>
    <dgm:cxn modelId="{5A395F33-ADD1-43EF-BD6F-A32F1DD4BAB9}" type="presOf" srcId="{E68269CF-C58B-4BE6-B646-058DC82EFC43}" destId="{81161B0F-0D32-434E-82F5-9F2C7A49F9B6}" srcOrd="0" destOrd="0" presId="urn:microsoft.com/office/officeart/2018/2/layout/IconVerticalSolidList"/>
    <dgm:cxn modelId="{15172B3B-6B92-4B2E-9721-77E67C9AAFD9}" srcId="{138D2B76-BEE0-4618-B9C7-AA543DA40849}" destId="{5A26B5E3-B235-4D71-94C2-CC51A11F51B8}" srcOrd="1" destOrd="0" parTransId="{2E91F548-8367-4E5E-A1A0-C1E2A99FF981}" sibTransId="{20950932-16EE-457A-937A-E76320E6E8B2}"/>
    <dgm:cxn modelId="{0FD7B33C-3293-4B4D-80FA-D9372328090D}" srcId="{5A26B5E3-B235-4D71-94C2-CC51A11F51B8}" destId="{91C56A02-6FB8-4CF9-AA13-548E0F0D3B4B}" srcOrd="0" destOrd="0" parTransId="{2D782862-FBB5-4B87-89D0-B8541FD412A6}" sibTransId="{9C2A169A-AADA-4C14-B58B-D5C7EF5238B7}"/>
    <dgm:cxn modelId="{B1DED73D-92FD-45C0-9C69-25BAC9F893CE}" type="presOf" srcId="{90DE5205-10CC-4DF2-9B33-0436E0DEDD08}" destId="{9210538C-5599-4849-86EF-C31CD21715F5}" srcOrd="0" destOrd="0" presId="urn:microsoft.com/office/officeart/2018/2/layout/IconVerticalSolidList"/>
    <dgm:cxn modelId="{2F49F241-D8CA-4D14-8EDE-C7A2E79C64B8}" type="presOf" srcId="{9D1D9EC6-FEC7-4B61-B09E-43AAAE5B6AF5}" destId="{3C483B05-286C-4072-AEC9-81337CBB994B}" srcOrd="0" destOrd="0" presId="urn:microsoft.com/office/officeart/2018/2/layout/IconVerticalSolidList"/>
    <dgm:cxn modelId="{549E8D54-0082-4310-A259-7E5DD0C5BD44}" srcId="{A35BB1AF-DB27-40A1-ABD6-4A5CB8926A5D}" destId="{9D1D9EC6-FEC7-4B61-B09E-43AAAE5B6AF5}" srcOrd="0" destOrd="0" parTransId="{83A00FED-03FD-4FB6-B521-F6CA5C834486}" sibTransId="{0F44989B-5ABE-446E-A10A-54A3AC0906A2}"/>
    <dgm:cxn modelId="{08C3445C-6471-4255-A624-CE0FE80EBD01}" type="presOf" srcId="{2D50A88A-11C8-4FE0-9879-3C1EF902B7D6}" destId="{15DB4F15-3817-4B7E-B326-ED15AE7875C8}" srcOrd="0" destOrd="0" presId="urn:microsoft.com/office/officeart/2018/2/layout/IconVerticalSolidList"/>
    <dgm:cxn modelId="{F3263B76-2761-433D-BE89-435EFF464A07}" srcId="{138D2B76-BEE0-4618-B9C7-AA543DA40849}" destId="{87E87730-ADAF-4110-A6B7-8252A491417A}" srcOrd="6" destOrd="0" parTransId="{11B6D2B0-0A86-4CFB-B8E2-80B73B750C2C}" sibTransId="{62759515-22F5-477B-8687-9185B1F653AA}"/>
    <dgm:cxn modelId="{0BCFB89A-DDAF-48C9-BDA4-0B2FC642746C}" srcId="{138D2B76-BEE0-4618-B9C7-AA543DA40849}" destId="{A35BB1AF-DB27-40A1-ABD6-4A5CB8926A5D}" srcOrd="3" destOrd="0" parTransId="{459ADE37-D5C1-4663-97D6-4ABEF2C687EF}" sibTransId="{F48C4623-0DA0-4FA1-8F45-5CBE78B4DD8C}"/>
    <dgm:cxn modelId="{AA74C09A-1703-4312-AE49-04E155F43BBB}" type="presOf" srcId="{87E87730-ADAF-4110-A6B7-8252A491417A}" destId="{F6AE3695-D13E-4A87-BD98-E8FAD15AE4B5}" srcOrd="0" destOrd="0" presId="urn:microsoft.com/office/officeart/2018/2/layout/IconVerticalSolidList"/>
    <dgm:cxn modelId="{5CDEAAA7-B72D-42A0-8421-A1EEB4A4F1E9}" type="presOf" srcId="{412AB880-90F0-486C-B8A9-D09A2DF31B28}" destId="{3FF4DC55-2607-4690-A0F5-6217F90E1CA2}" srcOrd="0" destOrd="0" presId="urn:microsoft.com/office/officeart/2018/2/layout/IconVerticalSolidList"/>
    <dgm:cxn modelId="{CA771BB2-98F7-4189-8363-267531646087}" type="presOf" srcId="{138D2B76-BEE0-4618-B9C7-AA543DA40849}" destId="{FDCD6CED-3201-4C02-8D07-DAFF2DAB7D5F}" srcOrd="0" destOrd="0" presId="urn:microsoft.com/office/officeart/2018/2/layout/IconVerticalSolidList"/>
    <dgm:cxn modelId="{AABD24C3-C1FA-42B5-BA80-DBF81F44F5CE}" type="presOf" srcId="{91C56A02-6FB8-4CF9-AA13-548E0F0D3B4B}" destId="{DB97E19E-35B4-49A1-8230-113540405B7B}" srcOrd="0" destOrd="0" presId="urn:microsoft.com/office/officeart/2018/2/layout/IconVerticalSolidList"/>
    <dgm:cxn modelId="{F8843AC8-584D-444A-AF08-A811CEA4924C}" srcId="{89986112-A0F0-4DFE-9B2D-1FFA7913748F}" destId="{90DE5205-10CC-4DF2-9B33-0436E0DEDD08}" srcOrd="0" destOrd="0" parTransId="{272AEE7E-0CF0-49E8-B5E5-F2AC56F94D07}" sibTransId="{7B5F6D28-57A2-4B69-8C9B-043F16E436E5}"/>
    <dgm:cxn modelId="{5956E1D6-B17A-425A-8E71-15CF124B8410}" srcId="{138D2B76-BEE0-4618-B9C7-AA543DA40849}" destId="{F5035C89-9805-4F7F-95AD-93A8180EC368}" srcOrd="5" destOrd="0" parTransId="{0BCF1A18-C1CB-4E4D-807A-E1473CCFAD7B}" sibTransId="{AE8D32FB-4D6A-4FAC-8430-BCBE1F0668D3}"/>
    <dgm:cxn modelId="{E99F48E2-DB2D-4E7E-8E13-2E4743C92004}" type="presOf" srcId="{A35BB1AF-DB27-40A1-ABD6-4A5CB8926A5D}" destId="{06052C42-F588-44BF-B333-9043A4CB2A78}" srcOrd="0" destOrd="0" presId="urn:microsoft.com/office/officeart/2018/2/layout/IconVerticalSolidList"/>
    <dgm:cxn modelId="{24A657E5-8C27-449C-A11D-F53F5BDEE1C5}" srcId="{87E87730-ADAF-4110-A6B7-8252A491417A}" destId="{665680BA-1612-4072-9BF3-47CC5E995D8D}" srcOrd="0" destOrd="0" parTransId="{E8EA71D1-90BF-46E5-A1F2-F5F2D8EC08B9}" sibTransId="{E7B0B25A-DE1C-44C7-B920-920824D5E35A}"/>
    <dgm:cxn modelId="{442B72E9-CAE8-4B14-9506-345658464170}" srcId="{2D50A88A-11C8-4FE0-9879-3C1EF902B7D6}" destId="{412AB880-90F0-486C-B8A9-D09A2DF31B28}" srcOrd="0" destOrd="0" parTransId="{ED6B3313-5461-4A62-9CEC-38D26108D9FE}" sibTransId="{E0068A51-58E9-4463-B01E-C2487CEA1D0C}"/>
    <dgm:cxn modelId="{90F726F4-BFBC-4554-8501-714CA8158A1A}" type="presOf" srcId="{5A26B5E3-B235-4D71-94C2-CC51A11F51B8}" destId="{F5468E63-21AE-4AE9-845C-C3F5F2216818}" srcOrd="0" destOrd="0" presId="urn:microsoft.com/office/officeart/2018/2/layout/IconVerticalSolidList"/>
    <dgm:cxn modelId="{57D19D25-6FC6-4DD8-A77B-31EF1C019DAE}" type="presParOf" srcId="{FDCD6CED-3201-4C02-8D07-DAFF2DAB7D5F}" destId="{6D24C45C-DA15-4D56-A91F-783318553D64}" srcOrd="0" destOrd="0" presId="urn:microsoft.com/office/officeart/2018/2/layout/IconVerticalSolidList"/>
    <dgm:cxn modelId="{1C47FA27-8675-4717-A239-00350D493F5F}" type="presParOf" srcId="{6D24C45C-DA15-4D56-A91F-783318553D64}" destId="{84B567DD-DA72-431F-B95A-5D2D571906C4}" srcOrd="0" destOrd="0" presId="urn:microsoft.com/office/officeart/2018/2/layout/IconVerticalSolidList"/>
    <dgm:cxn modelId="{CA19171D-DA45-4906-85BF-839C5BB53E85}" type="presParOf" srcId="{6D24C45C-DA15-4D56-A91F-783318553D64}" destId="{2CAA8ED7-AE9B-4CEA-B9C5-41363D5FC428}" srcOrd="1" destOrd="0" presId="urn:microsoft.com/office/officeart/2018/2/layout/IconVerticalSolidList"/>
    <dgm:cxn modelId="{E8D7070C-6B11-4FC2-AA5B-E9BDA12602BE}" type="presParOf" srcId="{6D24C45C-DA15-4D56-A91F-783318553D64}" destId="{8B4DB7D8-D044-492F-A297-B6CCAB373558}" srcOrd="2" destOrd="0" presId="urn:microsoft.com/office/officeart/2018/2/layout/IconVerticalSolidList"/>
    <dgm:cxn modelId="{DE816552-F3E6-4207-973F-36754C74265B}" type="presParOf" srcId="{6D24C45C-DA15-4D56-A91F-783318553D64}" destId="{8E2CA7A4-3393-4670-A09C-5505F723C5B7}" srcOrd="3" destOrd="0" presId="urn:microsoft.com/office/officeart/2018/2/layout/IconVerticalSolidList"/>
    <dgm:cxn modelId="{A99AE0A7-D926-4EEA-A2F5-6905103D60EA}" type="presParOf" srcId="{6D24C45C-DA15-4D56-A91F-783318553D64}" destId="{9210538C-5599-4849-86EF-C31CD21715F5}" srcOrd="4" destOrd="0" presId="urn:microsoft.com/office/officeart/2018/2/layout/IconVerticalSolidList"/>
    <dgm:cxn modelId="{7121A185-A123-4167-AB6A-48A62F2A463A}" type="presParOf" srcId="{FDCD6CED-3201-4C02-8D07-DAFF2DAB7D5F}" destId="{BACB86E2-AA68-4D67-B9A4-4DF9647DEE5C}" srcOrd="1" destOrd="0" presId="urn:microsoft.com/office/officeart/2018/2/layout/IconVerticalSolidList"/>
    <dgm:cxn modelId="{0642CC53-8201-46A6-B7A6-405BB1838754}" type="presParOf" srcId="{FDCD6CED-3201-4C02-8D07-DAFF2DAB7D5F}" destId="{1A29CCB5-5320-4770-9F1A-A3167125D770}" srcOrd="2" destOrd="0" presId="urn:microsoft.com/office/officeart/2018/2/layout/IconVerticalSolidList"/>
    <dgm:cxn modelId="{77584E73-53C6-4E4D-B65D-49D1117B8477}" type="presParOf" srcId="{1A29CCB5-5320-4770-9F1A-A3167125D770}" destId="{887A6871-FEC9-407E-8F6E-8905AE7223BD}" srcOrd="0" destOrd="0" presId="urn:microsoft.com/office/officeart/2018/2/layout/IconVerticalSolidList"/>
    <dgm:cxn modelId="{070DCD07-2954-4D7E-97BF-BE338FC44054}" type="presParOf" srcId="{1A29CCB5-5320-4770-9F1A-A3167125D770}" destId="{452B4F63-D971-40E6-8230-2C1E514B5CCA}" srcOrd="1" destOrd="0" presId="urn:microsoft.com/office/officeart/2018/2/layout/IconVerticalSolidList"/>
    <dgm:cxn modelId="{38B91D3F-013F-431B-8C28-E088249AE364}" type="presParOf" srcId="{1A29CCB5-5320-4770-9F1A-A3167125D770}" destId="{494CDCAA-CF78-4BFC-A8E2-459638E77A9C}" srcOrd="2" destOrd="0" presId="urn:microsoft.com/office/officeart/2018/2/layout/IconVerticalSolidList"/>
    <dgm:cxn modelId="{D73C0981-69C0-4358-8C8B-13102FE84B8A}" type="presParOf" srcId="{1A29CCB5-5320-4770-9F1A-A3167125D770}" destId="{F5468E63-21AE-4AE9-845C-C3F5F2216818}" srcOrd="3" destOrd="0" presId="urn:microsoft.com/office/officeart/2018/2/layout/IconVerticalSolidList"/>
    <dgm:cxn modelId="{C665312B-E0BD-4F46-B1E4-3B97BC3EBEB9}" type="presParOf" srcId="{1A29CCB5-5320-4770-9F1A-A3167125D770}" destId="{DB97E19E-35B4-49A1-8230-113540405B7B}" srcOrd="4" destOrd="0" presId="urn:microsoft.com/office/officeart/2018/2/layout/IconVerticalSolidList"/>
    <dgm:cxn modelId="{B8ABE06C-0C5E-4C97-AA04-90718A702CC0}" type="presParOf" srcId="{FDCD6CED-3201-4C02-8D07-DAFF2DAB7D5F}" destId="{98972CC4-1591-409B-983D-92858FC170EF}" srcOrd="3" destOrd="0" presId="urn:microsoft.com/office/officeart/2018/2/layout/IconVerticalSolidList"/>
    <dgm:cxn modelId="{F33918CF-3EDD-4401-B284-9324E20FB1FE}" type="presParOf" srcId="{FDCD6CED-3201-4C02-8D07-DAFF2DAB7D5F}" destId="{11225273-9688-421D-A3C2-81956AC2E540}" srcOrd="4" destOrd="0" presId="urn:microsoft.com/office/officeart/2018/2/layout/IconVerticalSolidList"/>
    <dgm:cxn modelId="{0B194815-AD73-40CC-B4B3-A525CA806758}" type="presParOf" srcId="{11225273-9688-421D-A3C2-81956AC2E540}" destId="{BFA1CAEE-1297-4CEC-BBBD-AA3DBFED3703}" srcOrd="0" destOrd="0" presId="urn:microsoft.com/office/officeart/2018/2/layout/IconVerticalSolidList"/>
    <dgm:cxn modelId="{EC29F253-E5B0-4383-A438-0F812E583395}" type="presParOf" srcId="{11225273-9688-421D-A3C2-81956AC2E540}" destId="{2C9B57D0-C9B6-4D54-9C0F-33F0AB51A95B}" srcOrd="1" destOrd="0" presId="urn:microsoft.com/office/officeart/2018/2/layout/IconVerticalSolidList"/>
    <dgm:cxn modelId="{BDB74B78-019A-409A-B890-12D8828092B4}" type="presParOf" srcId="{11225273-9688-421D-A3C2-81956AC2E540}" destId="{976599DC-23E2-4647-BF9E-0DB9647DFCEA}" srcOrd="2" destOrd="0" presId="urn:microsoft.com/office/officeart/2018/2/layout/IconVerticalSolidList"/>
    <dgm:cxn modelId="{36DCC75F-FD7E-4AF2-B7B9-A129BFAD3A32}" type="presParOf" srcId="{11225273-9688-421D-A3C2-81956AC2E540}" destId="{15DB4F15-3817-4B7E-B326-ED15AE7875C8}" srcOrd="3" destOrd="0" presId="urn:microsoft.com/office/officeart/2018/2/layout/IconVerticalSolidList"/>
    <dgm:cxn modelId="{5CA486EF-9D69-47AB-A29F-6A92A7EE9CB3}" type="presParOf" srcId="{11225273-9688-421D-A3C2-81956AC2E540}" destId="{3FF4DC55-2607-4690-A0F5-6217F90E1CA2}" srcOrd="4" destOrd="0" presId="urn:microsoft.com/office/officeart/2018/2/layout/IconVerticalSolidList"/>
    <dgm:cxn modelId="{B5E17B3C-894B-4D8C-8ECF-4518F7441EEA}" type="presParOf" srcId="{FDCD6CED-3201-4C02-8D07-DAFF2DAB7D5F}" destId="{9ABCDE75-6EBF-471F-A885-45AD47D9214B}" srcOrd="5" destOrd="0" presId="urn:microsoft.com/office/officeart/2018/2/layout/IconVerticalSolidList"/>
    <dgm:cxn modelId="{CD161DC6-F565-4DFC-9894-68A2112947F7}" type="presParOf" srcId="{FDCD6CED-3201-4C02-8D07-DAFF2DAB7D5F}" destId="{F6476A9D-0F41-4F77-9B84-97DEA41D41F7}" srcOrd="6" destOrd="0" presId="urn:microsoft.com/office/officeart/2018/2/layout/IconVerticalSolidList"/>
    <dgm:cxn modelId="{589CAE54-28D9-4AC2-B3DB-2CE184D45094}" type="presParOf" srcId="{F6476A9D-0F41-4F77-9B84-97DEA41D41F7}" destId="{D73EA8B9-DD3C-46A1-A696-A4F28C7721D6}" srcOrd="0" destOrd="0" presId="urn:microsoft.com/office/officeart/2018/2/layout/IconVerticalSolidList"/>
    <dgm:cxn modelId="{50A492D0-3E52-49E5-84D4-33DB17C5C8E9}" type="presParOf" srcId="{F6476A9D-0F41-4F77-9B84-97DEA41D41F7}" destId="{5A8EDB20-5156-425F-AA70-5D59BD7E68F5}" srcOrd="1" destOrd="0" presId="urn:microsoft.com/office/officeart/2018/2/layout/IconVerticalSolidList"/>
    <dgm:cxn modelId="{3029909C-3F00-487B-9790-DE2344A29568}" type="presParOf" srcId="{F6476A9D-0F41-4F77-9B84-97DEA41D41F7}" destId="{F267F0C8-886D-4C9C-A3DB-4562C7D8FAB8}" srcOrd="2" destOrd="0" presId="urn:microsoft.com/office/officeart/2018/2/layout/IconVerticalSolidList"/>
    <dgm:cxn modelId="{17215DA1-97C0-4E58-8493-1A2ED9D2F302}" type="presParOf" srcId="{F6476A9D-0F41-4F77-9B84-97DEA41D41F7}" destId="{06052C42-F588-44BF-B333-9043A4CB2A78}" srcOrd="3" destOrd="0" presId="urn:microsoft.com/office/officeart/2018/2/layout/IconVerticalSolidList"/>
    <dgm:cxn modelId="{6EA73D68-266B-4C81-94EF-40B344FF2C35}" type="presParOf" srcId="{F6476A9D-0F41-4F77-9B84-97DEA41D41F7}" destId="{3C483B05-286C-4072-AEC9-81337CBB994B}" srcOrd="4" destOrd="0" presId="urn:microsoft.com/office/officeart/2018/2/layout/IconVerticalSolidList"/>
    <dgm:cxn modelId="{98FB8E3C-F913-4A1B-9E0B-C046226733CD}" type="presParOf" srcId="{FDCD6CED-3201-4C02-8D07-DAFF2DAB7D5F}" destId="{519CC7CB-D286-4132-846A-477348203069}" srcOrd="7" destOrd="0" presId="urn:microsoft.com/office/officeart/2018/2/layout/IconVerticalSolidList"/>
    <dgm:cxn modelId="{A19B76BA-0B36-4288-9D67-A495B228EE15}" type="presParOf" srcId="{FDCD6CED-3201-4C02-8D07-DAFF2DAB7D5F}" destId="{700F695A-0350-4A53-9550-1023A3EE2493}" srcOrd="8" destOrd="0" presId="urn:microsoft.com/office/officeart/2018/2/layout/IconVerticalSolidList"/>
    <dgm:cxn modelId="{EF46CBF5-6AE1-4671-BBD7-AB8A826F0CFF}" type="presParOf" srcId="{700F695A-0350-4A53-9550-1023A3EE2493}" destId="{2E530220-B430-4D47-B873-2F561C2CCE38}" srcOrd="0" destOrd="0" presId="urn:microsoft.com/office/officeart/2018/2/layout/IconVerticalSolidList"/>
    <dgm:cxn modelId="{2FEBCB49-CCD9-4B41-8F61-DE52BBAC0602}" type="presParOf" srcId="{700F695A-0350-4A53-9550-1023A3EE2493}" destId="{50913743-C453-4006-8D7A-B29D668A3F8B}" srcOrd="1" destOrd="0" presId="urn:microsoft.com/office/officeart/2018/2/layout/IconVerticalSolidList"/>
    <dgm:cxn modelId="{2BEF458A-092D-4424-A035-B0C3390BB2AB}" type="presParOf" srcId="{700F695A-0350-4A53-9550-1023A3EE2493}" destId="{F5C9C343-BD64-4410-BF80-ABBA3A16DFC0}" srcOrd="2" destOrd="0" presId="urn:microsoft.com/office/officeart/2018/2/layout/IconVerticalSolidList"/>
    <dgm:cxn modelId="{21EA2099-610A-456A-A3AF-C6BF8984734A}" type="presParOf" srcId="{700F695A-0350-4A53-9550-1023A3EE2493}" destId="{81161B0F-0D32-434E-82F5-9F2C7A49F9B6}" srcOrd="3" destOrd="0" presId="urn:microsoft.com/office/officeart/2018/2/layout/IconVerticalSolidList"/>
    <dgm:cxn modelId="{2E634A5D-1728-455E-8FD1-53F2D5F5E836}" type="presParOf" srcId="{FDCD6CED-3201-4C02-8D07-DAFF2DAB7D5F}" destId="{66D84A20-1ECA-4DD5-9FA3-65534F159B14}" srcOrd="9" destOrd="0" presId="urn:microsoft.com/office/officeart/2018/2/layout/IconVerticalSolidList"/>
    <dgm:cxn modelId="{9F685168-713D-4473-ADF7-E64061E663C6}" type="presParOf" srcId="{FDCD6CED-3201-4C02-8D07-DAFF2DAB7D5F}" destId="{FF0594B5-C711-48A0-910B-C57234B1A477}" srcOrd="10" destOrd="0" presId="urn:microsoft.com/office/officeart/2018/2/layout/IconVerticalSolidList"/>
    <dgm:cxn modelId="{B2E26E57-ECDA-4146-B499-E352FCC35913}" type="presParOf" srcId="{FF0594B5-C711-48A0-910B-C57234B1A477}" destId="{6ABEB610-BB7C-46D1-92C9-D3086E7729F9}" srcOrd="0" destOrd="0" presId="urn:microsoft.com/office/officeart/2018/2/layout/IconVerticalSolidList"/>
    <dgm:cxn modelId="{B183BD7E-AF66-4BDE-83D8-CE9BCD53C95B}" type="presParOf" srcId="{FF0594B5-C711-48A0-910B-C57234B1A477}" destId="{BCBC9CB7-C771-4CDE-B572-A004424484FD}" srcOrd="1" destOrd="0" presId="urn:microsoft.com/office/officeart/2018/2/layout/IconVerticalSolidList"/>
    <dgm:cxn modelId="{42AED8FB-8F9D-49FE-BD63-526060BCC2CA}" type="presParOf" srcId="{FF0594B5-C711-48A0-910B-C57234B1A477}" destId="{ACB3ACA7-17FC-40FD-8683-EB16B3F66A41}" srcOrd="2" destOrd="0" presId="urn:microsoft.com/office/officeart/2018/2/layout/IconVerticalSolidList"/>
    <dgm:cxn modelId="{30A85125-0EA6-4017-B4BF-C3DEA4A85560}" type="presParOf" srcId="{FF0594B5-C711-48A0-910B-C57234B1A477}" destId="{AB536887-1C94-4D7B-A9DA-D255A3A1E943}" srcOrd="3" destOrd="0" presId="urn:microsoft.com/office/officeart/2018/2/layout/IconVerticalSolidList"/>
    <dgm:cxn modelId="{BBEB42F1-8C33-4777-B8B3-FE4850AE23E1}" type="presParOf" srcId="{FDCD6CED-3201-4C02-8D07-DAFF2DAB7D5F}" destId="{99C84B1F-0BC3-4D18-B44F-6C9C9CE02EE6}" srcOrd="11" destOrd="0" presId="urn:microsoft.com/office/officeart/2018/2/layout/IconVerticalSolidList"/>
    <dgm:cxn modelId="{B9E7F745-617A-40AC-9A2D-E64C13DC5E54}" type="presParOf" srcId="{FDCD6CED-3201-4C02-8D07-DAFF2DAB7D5F}" destId="{9DB904D1-617E-488A-B26E-105ADCB175EA}" srcOrd="12" destOrd="0" presId="urn:microsoft.com/office/officeart/2018/2/layout/IconVerticalSolidList"/>
    <dgm:cxn modelId="{161FE650-A52D-4A6D-BA2B-FD4FE1F76600}" type="presParOf" srcId="{9DB904D1-617E-488A-B26E-105ADCB175EA}" destId="{E2972EE0-FFF9-4C7B-8E18-6057F0750074}" srcOrd="0" destOrd="0" presId="urn:microsoft.com/office/officeart/2018/2/layout/IconVerticalSolidList"/>
    <dgm:cxn modelId="{568C9D25-D89E-4D9D-AD8F-FF54ECE0CEA4}" type="presParOf" srcId="{9DB904D1-617E-488A-B26E-105ADCB175EA}" destId="{6B2C32A9-9B09-4905-AED8-1EE984E14DF6}" srcOrd="1" destOrd="0" presId="urn:microsoft.com/office/officeart/2018/2/layout/IconVerticalSolidList"/>
    <dgm:cxn modelId="{0DB2B506-7184-4C4A-8AC8-7CF788F4D759}" type="presParOf" srcId="{9DB904D1-617E-488A-B26E-105ADCB175EA}" destId="{AE1270EF-46EA-4DEC-95B3-7B5D5E9D184F}" srcOrd="2" destOrd="0" presId="urn:microsoft.com/office/officeart/2018/2/layout/IconVerticalSolidList"/>
    <dgm:cxn modelId="{9D5D7FB4-A1C3-4F0D-B71A-8F3FE277BB28}" type="presParOf" srcId="{9DB904D1-617E-488A-B26E-105ADCB175EA}" destId="{F6AE3695-D13E-4A87-BD98-E8FAD15AE4B5}" srcOrd="3" destOrd="0" presId="urn:microsoft.com/office/officeart/2018/2/layout/IconVerticalSolidList"/>
    <dgm:cxn modelId="{CAA025D3-E2E8-4E56-ADFB-05C8FC0522AA}" type="presParOf" srcId="{9DB904D1-617E-488A-B26E-105ADCB175EA}" destId="{5D0C2AC4-DF2F-440A-A277-F92256FDC883}"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567DD-DA72-431F-B95A-5D2D571906C4}">
      <dsp:nvSpPr>
        <dsp:cNvPr id="0" name=""/>
        <dsp:cNvSpPr/>
      </dsp:nvSpPr>
      <dsp:spPr>
        <a:xfrm>
          <a:off x="0" y="3162"/>
          <a:ext cx="6364224" cy="647941"/>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2CAA8ED7-AE9B-4CEA-B9C5-41363D5FC428}">
      <dsp:nvSpPr>
        <dsp:cNvPr id="0" name=""/>
        <dsp:cNvSpPr/>
      </dsp:nvSpPr>
      <dsp:spPr>
        <a:xfrm>
          <a:off x="196002" y="148949"/>
          <a:ext cx="356368" cy="356368"/>
        </a:xfrm>
        <a:prstGeom prst="rect">
          <a:avLst/>
        </a:prstGeom>
        <a:blipFill dpi="0"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2CA7A4-3393-4670-A09C-5505F723C5B7}">
      <dsp:nvSpPr>
        <dsp:cNvPr id="0" name=""/>
        <dsp:cNvSpPr/>
      </dsp:nvSpPr>
      <dsp:spPr>
        <a:xfrm>
          <a:off x="748372" y="3162"/>
          <a:ext cx="2863900"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marL="0" lvl="0" indent="0" algn="l" defTabSz="622300">
            <a:lnSpc>
              <a:spcPct val="100000"/>
            </a:lnSpc>
            <a:spcBef>
              <a:spcPct val="0"/>
            </a:spcBef>
            <a:spcAft>
              <a:spcPct val="35000"/>
            </a:spcAft>
            <a:buNone/>
          </a:pPr>
          <a:r>
            <a:rPr lang="en-GB" sz="1400" b="1" kern="1200" dirty="0">
              <a:latin typeface="Calibri Light" panose="020F0302020204030204"/>
            </a:rPr>
            <a:t>New Book that includes</a:t>
          </a:r>
          <a:r>
            <a:rPr lang="en-GB" sz="1400" b="1" kern="1200" dirty="0"/>
            <a:t> updated content from PSMC book</a:t>
          </a:r>
          <a:endParaRPr lang="en-US" sz="1400" b="1" kern="1200" dirty="0"/>
        </a:p>
      </dsp:txBody>
      <dsp:txXfrm>
        <a:off x="748372" y="3162"/>
        <a:ext cx="2863900" cy="647941"/>
      </dsp:txXfrm>
    </dsp:sp>
    <dsp:sp modelId="{9210538C-5599-4849-86EF-C31CD21715F5}">
      <dsp:nvSpPr>
        <dsp:cNvPr id="0" name=""/>
        <dsp:cNvSpPr/>
      </dsp:nvSpPr>
      <dsp:spPr>
        <a:xfrm>
          <a:off x="3612273" y="3162"/>
          <a:ext cx="2751218"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marL="0" lvl="0" indent="0" algn="l" defTabSz="488950">
            <a:lnSpc>
              <a:spcPct val="100000"/>
            </a:lnSpc>
            <a:spcBef>
              <a:spcPct val="0"/>
            </a:spcBef>
            <a:spcAft>
              <a:spcPct val="35000"/>
            </a:spcAft>
            <a:buNone/>
          </a:pPr>
          <a:r>
            <a:rPr lang="en-GB" sz="1100" b="0" i="0" kern="1200" dirty="0"/>
            <a:t>One of the best-selling books within APM currently</a:t>
          </a:r>
          <a:endParaRPr lang="en-US" sz="1100" kern="1200" dirty="0"/>
        </a:p>
      </dsp:txBody>
      <dsp:txXfrm>
        <a:off x="3612273" y="3162"/>
        <a:ext cx="2751218" cy="647941"/>
      </dsp:txXfrm>
    </dsp:sp>
    <dsp:sp modelId="{887A6871-FEC9-407E-8F6E-8905AE7223BD}">
      <dsp:nvSpPr>
        <dsp:cNvPr id="0" name=""/>
        <dsp:cNvSpPr/>
      </dsp:nvSpPr>
      <dsp:spPr>
        <a:xfrm>
          <a:off x="0" y="813090"/>
          <a:ext cx="6364224" cy="647941"/>
        </a:xfrm>
        <a:prstGeom prst="roundRect">
          <a:avLst>
            <a:gd name="adj" fmla="val 10000"/>
          </a:avLst>
        </a:prstGeom>
        <a:solidFill>
          <a:srgbClr val="D089A5"/>
        </a:solidFill>
        <a:ln>
          <a:noFill/>
        </a:ln>
        <a:effectLst/>
      </dsp:spPr>
      <dsp:style>
        <a:lnRef idx="0">
          <a:scrgbClr r="0" g="0" b="0"/>
        </a:lnRef>
        <a:fillRef idx="1">
          <a:scrgbClr r="0" g="0" b="0"/>
        </a:fillRef>
        <a:effectRef idx="0">
          <a:scrgbClr r="0" g="0" b="0"/>
        </a:effectRef>
        <a:fontRef idx="minor"/>
      </dsp:style>
    </dsp:sp>
    <dsp:sp modelId="{452B4F63-D971-40E6-8230-2C1E514B5CCA}">
      <dsp:nvSpPr>
        <dsp:cNvPr id="0" name=""/>
        <dsp:cNvSpPr/>
      </dsp:nvSpPr>
      <dsp:spPr>
        <a:xfrm>
          <a:off x="196002" y="958877"/>
          <a:ext cx="356368" cy="35636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468E63-21AE-4AE9-845C-C3F5F2216818}">
      <dsp:nvSpPr>
        <dsp:cNvPr id="0" name=""/>
        <dsp:cNvSpPr/>
      </dsp:nvSpPr>
      <dsp:spPr>
        <a:xfrm>
          <a:off x="748372" y="813090"/>
          <a:ext cx="2863900"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marL="0" lvl="0" indent="0" algn="l" defTabSz="622300">
            <a:lnSpc>
              <a:spcPct val="100000"/>
            </a:lnSpc>
            <a:spcBef>
              <a:spcPct val="0"/>
            </a:spcBef>
            <a:spcAft>
              <a:spcPct val="35000"/>
            </a:spcAft>
            <a:buNone/>
          </a:pPr>
          <a:r>
            <a:rPr lang="en-GB" sz="1400" b="1" kern="1200" dirty="0"/>
            <a:t>Working title ‘Project Controls in 21</a:t>
          </a:r>
          <a:r>
            <a:rPr lang="en-GB" sz="1400" b="1" kern="1200" baseline="30000" dirty="0"/>
            <a:t>st</a:t>
          </a:r>
          <a:r>
            <a:rPr lang="en-GB" sz="1400" b="1" kern="1200" dirty="0"/>
            <a:t> Century’</a:t>
          </a:r>
          <a:endParaRPr lang="en-US" sz="1400" b="1" kern="1200" dirty="0"/>
        </a:p>
      </dsp:txBody>
      <dsp:txXfrm>
        <a:off x="748372" y="813090"/>
        <a:ext cx="2863900" cy="647941"/>
      </dsp:txXfrm>
    </dsp:sp>
    <dsp:sp modelId="{DB97E19E-35B4-49A1-8230-113540405B7B}">
      <dsp:nvSpPr>
        <dsp:cNvPr id="0" name=""/>
        <dsp:cNvSpPr/>
      </dsp:nvSpPr>
      <dsp:spPr>
        <a:xfrm>
          <a:off x="3612273" y="813090"/>
          <a:ext cx="2751218"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marL="0" lvl="0" indent="0" algn="l" defTabSz="488950">
            <a:lnSpc>
              <a:spcPct val="100000"/>
            </a:lnSpc>
            <a:spcBef>
              <a:spcPct val="0"/>
            </a:spcBef>
            <a:spcAft>
              <a:spcPct val="35000"/>
            </a:spcAft>
            <a:buNone/>
          </a:pPr>
          <a:r>
            <a:rPr lang="en-US" sz="1100" kern="1200" dirty="0"/>
            <a:t>Collaborative partnership between APM and ACostE</a:t>
          </a:r>
        </a:p>
      </dsp:txBody>
      <dsp:txXfrm>
        <a:off x="3612273" y="813090"/>
        <a:ext cx="2751218" cy="647941"/>
      </dsp:txXfrm>
    </dsp:sp>
    <dsp:sp modelId="{BFA1CAEE-1297-4CEC-BBBD-AA3DBFED3703}">
      <dsp:nvSpPr>
        <dsp:cNvPr id="0" name=""/>
        <dsp:cNvSpPr/>
      </dsp:nvSpPr>
      <dsp:spPr>
        <a:xfrm>
          <a:off x="0" y="1623017"/>
          <a:ext cx="6364224" cy="647941"/>
        </a:xfrm>
        <a:prstGeom prst="roundRect">
          <a:avLst>
            <a:gd name="adj" fmla="val 10000"/>
          </a:avLst>
        </a:prstGeom>
        <a:solidFill>
          <a:srgbClr val="CCABDE"/>
        </a:solidFill>
        <a:ln>
          <a:noFill/>
        </a:ln>
        <a:effectLst/>
      </dsp:spPr>
      <dsp:style>
        <a:lnRef idx="0">
          <a:scrgbClr r="0" g="0" b="0"/>
        </a:lnRef>
        <a:fillRef idx="1">
          <a:scrgbClr r="0" g="0" b="0"/>
        </a:fillRef>
        <a:effectRef idx="0">
          <a:scrgbClr r="0" g="0" b="0"/>
        </a:effectRef>
        <a:fontRef idx="minor"/>
      </dsp:style>
    </dsp:sp>
    <dsp:sp modelId="{2C9B57D0-C9B6-4D54-9C0F-33F0AB51A95B}">
      <dsp:nvSpPr>
        <dsp:cNvPr id="0" name=""/>
        <dsp:cNvSpPr/>
      </dsp:nvSpPr>
      <dsp:spPr>
        <a:xfrm>
          <a:off x="196002" y="1768804"/>
          <a:ext cx="356368" cy="35636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DB4F15-3817-4B7E-B326-ED15AE7875C8}">
      <dsp:nvSpPr>
        <dsp:cNvPr id="0" name=""/>
        <dsp:cNvSpPr/>
      </dsp:nvSpPr>
      <dsp:spPr>
        <a:xfrm>
          <a:off x="748372" y="1623017"/>
          <a:ext cx="2863900"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marL="0" lvl="0" indent="0" algn="l" defTabSz="622300">
            <a:lnSpc>
              <a:spcPct val="100000"/>
            </a:lnSpc>
            <a:spcBef>
              <a:spcPct val="0"/>
            </a:spcBef>
            <a:spcAft>
              <a:spcPct val="35000"/>
            </a:spcAft>
            <a:buNone/>
          </a:pPr>
          <a:r>
            <a:rPr lang="en-GB" sz="1400" b="1" kern="1200" dirty="0"/>
            <a:t>Written by practitioners for practitioners</a:t>
          </a:r>
          <a:endParaRPr lang="en-US" sz="1400" b="1" kern="1200" dirty="0"/>
        </a:p>
      </dsp:txBody>
      <dsp:txXfrm>
        <a:off x="748372" y="1623017"/>
        <a:ext cx="2863900" cy="647941"/>
      </dsp:txXfrm>
    </dsp:sp>
    <dsp:sp modelId="{3FF4DC55-2607-4690-A0F5-6217F90E1CA2}">
      <dsp:nvSpPr>
        <dsp:cNvPr id="0" name=""/>
        <dsp:cNvSpPr/>
      </dsp:nvSpPr>
      <dsp:spPr>
        <a:xfrm>
          <a:off x="3612273" y="1623017"/>
          <a:ext cx="2751218"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marL="0" lvl="0" indent="0" algn="l" defTabSz="488950">
            <a:lnSpc>
              <a:spcPct val="100000"/>
            </a:lnSpc>
            <a:spcBef>
              <a:spcPct val="0"/>
            </a:spcBef>
            <a:spcAft>
              <a:spcPct val="35000"/>
            </a:spcAft>
            <a:buNone/>
          </a:pPr>
          <a:r>
            <a:rPr lang="en-GB" sz="1100" kern="1200" dirty="0"/>
            <a:t>All levels of experience and not just for Project Controls</a:t>
          </a:r>
          <a:endParaRPr lang="en-US" sz="1100" kern="1200" dirty="0"/>
        </a:p>
      </dsp:txBody>
      <dsp:txXfrm>
        <a:off x="3612273" y="1623017"/>
        <a:ext cx="2751218" cy="647941"/>
      </dsp:txXfrm>
    </dsp:sp>
    <dsp:sp modelId="{D73EA8B9-DD3C-46A1-A696-A4F28C7721D6}">
      <dsp:nvSpPr>
        <dsp:cNvPr id="0" name=""/>
        <dsp:cNvSpPr/>
      </dsp:nvSpPr>
      <dsp:spPr>
        <a:xfrm>
          <a:off x="0" y="2432945"/>
          <a:ext cx="6364224" cy="647941"/>
        </a:xfrm>
        <a:prstGeom prst="roundRect">
          <a:avLst>
            <a:gd name="adj" fmla="val 10000"/>
          </a:avLst>
        </a:prstGeom>
        <a:solidFill>
          <a:srgbClr val="AAD9CD"/>
        </a:solidFill>
        <a:ln>
          <a:noFill/>
        </a:ln>
        <a:effectLst/>
      </dsp:spPr>
      <dsp:style>
        <a:lnRef idx="0">
          <a:scrgbClr r="0" g="0" b="0"/>
        </a:lnRef>
        <a:fillRef idx="1">
          <a:scrgbClr r="0" g="0" b="0"/>
        </a:fillRef>
        <a:effectRef idx="0">
          <a:scrgbClr r="0" g="0" b="0"/>
        </a:effectRef>
        <a:fontRef idx="minor"/>
      </dsp:style>
    </dsp:sp>
    <dsp:sp modelId="{5A8EDB20-5156-425F-AA70-5D59BD7E68F5}">
      <dsp:nvSpPr>
        <dsp:cNvPr id="0" name=""/>
        <dsp:cNvSpPr/>
      </dsp:nvSpPr>
      <dsp:spPr>
        <a:xfrm>
          <a:off x="196002" y="2578731"/>
          <a:ext cx="356368" cy="356368"/>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052C42-F588-44BF-B333-9043A4CB2A78}">
      <dsp:nvSpPr>
        <dsp:cNvPr id="0" name=""/>
        <dsp:cNvSpPr/>
      </dsp:nvSpPr>
      <dsp:spPr>
        <a:xfrm>
          <a:off x="748372" y="2432945"/>
          <a:ext cx="2863900"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marL="0" lvl="0" indent="0" algn="l" defTabSz="622300">
            <a:lnSpc>
              <a:spcPct val="100000"/>
            </a:lnSpc>
            <a:spcBef>
              <a:spcPct val="0"/>
            </a:spcBef>
            <a:spcAft>
              <a:spcPct val="35000"/>
            </a:spcAft>
            <a:buNone/>
          </a:pPr>
          <a:r>
            <a:rPr lang="en-GB" sz="1400" b="1" kern="1200" dirty="0"/>
            <a:t>Simple English ~GCSE reading age</a:t>
          </a:r>
          <a:endParaRPr lang="en-US" sz="1400" b="1" kern="1200" dirty="0"/>
        </a:p>
      </dsp:txBody>
      <dsp:txXfrm>
        <a:off x="748372" y="2432945"/>
        <a:ext cx="2863900" cy="647941"/>
      </dsp:txXfrm>
    </dsp:sp>
    <dsp:sp modelId="{3C483B05-286C-4072-AEC9-81337CBB994B}">
      <dsp:nvSpPr>
        <dsp:cNvPr id="0" name=""/>
        <dsp:cNvSpPr/>
      </dsp:nvSpPr>
      <dsp:spPr>
        <a:xfrm>
          <a:off x="3612273" y="2432945"/>
          <a:ext cx="2751218"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marL="0" lvl="0" indent="0" algn="l" defTabSz="488950">
            <a:lnSpc>
              <a:spcPct val="100000"/>
            </a:lnSpc>
            <a:spcBef>
              <a:spcPct val="0"/>
            </a:spcBef>
            <a:spcAft>
              <a:spcPct val="35000"/>
            </a:spcAft>
            <a:buNone/>
          </a:pPr>
          <a:r>
            <a:rPr lang="en-GB" sz="1100" kern="1200" dirty="0"/>
            <a:t>English as a Second Language</a:t>
          </a:r>
          <a:endParaRPr lang="en-US" sz="1100" kern="1200" dirty="0"/>
        </a:p>
      </dsp:txBody>
      <dsp:txXfrm>
        <a:off x="3612273" y="2432945"/>
        <a:ext cx="2751218" cy="647941"/>
      </dsp:txXfrm>
    </dsp:sp>
    <dsp:sp modelId="{2E530220-B430-4D47-B873-2F561C2CCE38}">
      <dsp:nvSpPr>
        <dsp:cNvPr id="0" name=""/>
        <dsp:cNvSpPr/>
      </dsp:nvSpPr>
      <dsp:spPr>
        <a:xfrm>
          <a:off x="0" y="3242872"/>
          <a:ext cx="6364224" cy="647941"/>
        </a:xfrm>
        <a:prstGeom prst="roundRect">
          <a:avLst>
            <a:gd name="adj" fmla="val 10000"/>
          </a:avLst>
        </a:prstGeom>
        <a:solidFill>
          <a:srgbClr val="FF9A63"/>
        </a:solidFill>
        <a:ln>
          <a:noFill/>
        </a:ln>
        <a:effectLst/>
      </dsp:spPr>
      <dsp:style>
        <a:lnRef idx="0">
          <a:scrgbClr r="0" g="0" b="0"/>
        </a:lnRef>
        <a:fillRef idx="1">
          <a:scrgbClr r="0" g="0" b="0"/>
        </a:fillRef>
        <a:effectRef idx="0">
          <a:scrgbClr r="0" g="0" b="0"/>
        </a:effectRef>
        <a:fontRef idx="minor"/>
      </dsp:style>
    </dsp:sp>
    <dsp:sp modelId="{50913743-C453-4006-8D7A-B29D668A3F8B}">
      <dsp:nvSpPr>
        <dsp:cNvPr id="0" name=""/>
        <dsp:cNvSpPr/>
      </dsp:nvSpPr>
      <dsp:spPr>
        <a:xfrm>
          <a:off x="196002" y="3388659"/>
          <a:ext cx="356368" cy="356368"/>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161B0F-0D32-434E-82F5-9F2C7A49F9B6}">
      <dsp:nvSpPr>
        <dsp:cNvPr id="0" name=""/>
        <dsp:cNvSpPr/>
      </dsp:nvSpPr>
      <dsp:spPr>
        <a:xfrm>
          <a:off x="748372" y="3242872"/>
          <a:ext cx="5615119"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marL="0" lvl="0" indent="0" algn="l" defTabSz="622300">
            <a:lnSpc>
              <a:spcPct val="100000"/>
            </a:lnSpc>
            <a:spcBef>
              <a:spcPct val="0"/>
            </a:spcBef>
            <a:spcAft>
              <a:spcPct val="35000"/>
            </a:spcAft>
            <a:buNone/>
          </a:pPr>
          <a:r>
            <a:rPr lang="en-GB" sz="1400" b="1" kern="1200" dirty="0"/>
            <a:t>High level of visuals </a:t>
          </a:r>
          <a:r>
            <a:rPr lang="en-GB" sz="1400" b="1" kern="1200" dirty="0">
              <a:latin typeface="Calibri Light" panose="020F0302020204030204"/>
            </a:rPr>
            <a:t>/ avoid large slabs of text</a:t>
          </a:r>
          <a:endParaRPr lang="en-US" sz="1400" b="1" kern="1200" dirty="0"/>
        </a:p>
      </dsp:txBody>
      <dsp:txXfrm>
        <a:off x="748372" y="3242872"/>
        <a:ext cx="5615119" cy="647941"/>
      </dsp:txXfrm>
    </dsp:sp>
    <dsp:sp modelId="{6ABEB610-BB7C-46D1-92C9-D3086E7729F9}">
      <dsp:nvSpPr>
        <dsp:cNvPr id="0" name=""/>
        <dsp:cNvSpPr/>
      </dsp:nvSpPr>
      <dsp:spPr>
        <a:xfrm>
          <a:off x="0" y="4052799"/>
          <a:ext cx="6364224" cy="647941"/>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BCBC9CB7-C771-4CDE-B572-A004424484FD}">
      <dsp:nvSpPr>
        <dsp:cNvPr id="0" name=""/>
        <dsp:cNvSpPr/>
      </dsp:nvSpPr>
      <dsp:spPr>
        <a:xfrm>
          <a:off x="196002" y="4198586"/>
          <a:ext cx="356368" cy="356368"/>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536887-1C94-4D7B-A9DA-D255A3A1E943}">
      <dsp:nvSpPr>
        <dsp:cNvPr id="0" name=""/>
        <dsp:cNvSpPr/>
      </dsp:nvSpPr>
      <dsp:spPr>
        <a:xfrm>
          <a:off x="748372" y="4052799"/>
          <a:ext cx="5615119"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marL="0" lvl="0" indent="0" algn="l" defTabSz="622300">
            <a:lnSpc>
              <a:spcPct val="100000"/>
            </a:lnSpc>
            <a:spcBef>
              <a:spcPct val="0"/>
            </a:spcBef>
            <a:spcAft>
              <a:spcPct val="35000"/>
            </a:spcAft>
            <a:buNone/>
          </a:pPr>
          <a:r>
            <a:rPr lang="en-GB" sz="1400" b="1" kern="1200" dirty="0"/>
            <a:t>Anonymised case studies to aid understanding</a:t>
          </a:r>
          <a:r>
            <a:rPr lang="en-GB" sz="1400" b="1" kern="1200" dirty="0">
              <a:latin typeface="Calibri Light" panose="020F0302020204030204"/>
            </a:rPr>
            <a:t> and give context for application</a:t>
          </a:r>
          <a:endParaRPr lang="en-US" sz="1400" b="1" kern="1200" dirty="0"/>
        </a:p>
      </dsp:txBody>
      <dsp:txXfrm>
        <a:off x="748372" y="4052799"/>
        <a:ext cx="5615119" cy="647941"/>
      </dsp:txXfrm>
    </dsp:sp>
    <dsp:sp modelId="{E2972EE0-FFF9-4C7B-8E18-6057F0750074}">
      <dsp:nvSpPr>
        <dsp:cNvPr id="0" name=""/>
        <dsp:cNvSpPr/>
      </dsp:nvSpPr>
      <dsp:spPr>
        <a:xfrm>
          <a:off x="0" y="4862727"/>
          <a:ext cx="6364224" cy="647941"/>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6B2C32A9-9B09-4905-AED8-1EE984E14DF6}">
      <dsp:nvSpPr>
        <dsp:cNvPr id="0" name=""/>
        <dsp:cNvSpPr/>
      </dsp:nvSpPr>
      <dsp:spPr>
        <a:xfrm>
          <a:off x="196002" y="5008514"/>
          <a:ext cx="356368" cy="356368"/>
        </a:xfrm>
        <a:prstGeom prst="rect">
          <a:avLst/>
        </a:prstGeom>
        <a:blipFill>
          <a:blip xmlns:r="http://schemas.openxmlformats.org/officeDocument/2006/relationships" r:embed="rId13">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AE3695-D13E-4A87-BD98-E8FAD15AE4B5}">
      <dsp:nvSpPr>
        <dsp:cNvPr id="0" name=""/>
        <dsp:cNvSpPr/>
      </dsp:nvSpPr>
      <dsp:spPr>
        <a:xfrm>
          <a:off x="748372" y="4862727"/>
          <a:ext cx="2863900"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marL="0" lvl="0" indent="0" algn="l" defTabSz="622300">
            <a:lnSpc>
              <a:spcPct val="100000"/>
            </a:lnSpc>
            <a:spcBef>
              <a:spcPct val="0"/>
            </a:spcBef>
            <a:spcAft>
              <a:spcPct val="35000"/>
            </a:spcAft>
            <a:buNone/>
          </a:pPr>
          <a:r>
            <a:rPr lang="en-GB" sz="1400" b="1" kern="1200" dirty="0">
              <a:latin typeface="Calibri Light" panose="020F0302020204030204"/>
            </a:rPr>
            <a:t>Answering "Why do my projects still fail when I use Project Controls?"</a:t>
          </a:r>
        </a:p>
      </dsp:txBody>
      <dsp:txXfrm>
        <a:off x="748372" y="4862727"/>
        <a:ext cx="2863900" cy="647941"/>
      </dsp:txXfrm>
    </dsp:sp>
    <dsp:sp modelId="{5D0C2AC4-DF2F-440A-A277-F92256FDC883}">
      <dsp:nvSpPr>
        <dsp:cNvPr id="0" name=""/>
        <dsp:cNvSpPr/>
      </dsp:nvSpPr>
      <dsp:spPr>
        <a:xfrm>
          <a:off x="3612273" y="4862727"/>
          <a:ext cx="2751218" cy="64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74" tIns="68574" rIns="68574" bIns="68574" numCol="1" spcCol="1270" anchor="ctr" anchorCtr="0">
          <a:noAutofit/>
        </a:bodyPr>
        <a:lstStyle/>
        <a:p>
          <a:pPr marL="0" lvl="0" indent="0" algn="l" defTabSz="488950">
            <a:lnSpc>
              <a:spcPct val="100000"/>
            </a:lnSpc>
            <a:spcBef>
              <a:spcPct val="0"/>
            </a:spcBef>
            <a:spcAft>
              <a:spcPct val="35000"/>
            </a:spcAft>
            <a:buNone/>
          </a:pPr>
          <a:r>
            <a:rPr lang="en-GB" sz="1100" kern="1200" dirty="0">
              <a:latin typeface="Calibri Light" panose="020F0302020204030204"/>
            </a:rPr>
            <a:t>Why was Crossrail not delivered in time and on budget when it had all the sophisticated PC tools?</a:t>
          </a:r>
        </a:p>
      </dsp:txBody>
      <dsp:txXfrm>
        <a:off x="3612273" y="4862727"/>
        <a:ext cx="2751218" cy="64794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CE721-2A38-43B4-BA8C-3EB6052B2177}" type="datetimeFigureOut">
              <a:rPr lang="en-GB" smtClean="0"/>
              <a:t>09/05/2023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4B42F-80BB-45D7-B251-179018BBDE57}" type="slidenum">
              <a:rPr lang="en-GB" smtClean="0"/>
              <a:t>‹#›</a:t>
            </a:fld>
            <a:endParaRPr lang="en-GB"/>
          </a:p>
        </p:txBody>
      </p:sp>
    </p:spTree>
    <p:extLst>
      <p:ext uri="{BB962C8B-B14F-4D97-AF65-F5344CB8AC3E}">
        <p14:creationId xmlns:p14="http://schemas.microsoft.com/office/powerpoint/2010/main" val="358424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64B42F-80BB-45D7-B251-179018BBDE57}" type="slidenum">
              <a:rPr lang="en-GB" smtClean="0"/>
              <a:t>1</a:t>
            </a:fld>
            <a:endParaRPr lang="en-GB"/>
          </a:p>
        </p:txBody>
      </p:sp>
    </p:spTree>
    <p:extLst>
      <p:ext uri="{BB962C8B-B14F-4D97-AF65-F5344CB8AC3E}">
        <p14:creationId xmlns:p14="http://schemas.microsoft.com/office/powerpoint/2010/main" val="2599829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64B42F-80BB-45D7-B251-179018BBDE57}" type="slidenum">
              <a:rPr lang="en-GB" smtClean="0"/>
              <a:t>17</a:t>
            </a:fld>
            <a:endParaRPr lang="en-GB"/>
          </a:p>
        </p:txBody>
      </p:sp>
    </p:spTree>
    <p:extLst>
      <p:ext uri="{BB962C8B-B14F-4D97-AF65-F5344CB8AC3E}">
        <p14:creationId xmlns:p14="http://schemas.microsoft.com/office/powerpoint/2010/main" val="399126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we make this more visual for the audience? Bring out the elements…</a:t>
            </a:r>
          </a:p>
        </p:txBody>
      </p:sp>
      <p:sp>
        <p:nvSpPr>
          <p:cNvPr id="4" name="Slide Number Placeholder 3"/>
          <p:cNvSpPr>
            <a:spLocks noGrp="1"/>
          </p:cNvSpPr>
          <p:nvPr>
            <p:ph type="sldNum" sz="quarter" idx="5"/>
          </p:nvPr>
        </p:nvSpPr>
        <p:spPr/>
        <p:txBody>
          <a:bodyPr/>
          <a:lstStyle/>
          <a:p>
            <a:fld id="{D564B42F-80BB-45D7-B251-179018BBDE57}" type="slidenum">
              <a:rPr lang="en-GB" smtClean="0"/>
              <a:t>20</a:t>
            </a:fld>
            <a:endParaRPr lang="en-GB"/>
          </a:p>
        </p:txBody>
      </p:sp>
    </p:spTree>
    <p:extLst>
      <p:ext uri="{BB962C8B-B14F-4D97-AF65-F5344CB8AC3E}">
        <p14:creationId xmlns:p14="http://schemas.microsoft.com/office/powerpoint/2010/main" val="1154161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4B42F-80BB-45D7-B251-179018BBDE57}" type="slidenum">
              <a:rPr lang="en-GB" smtClean="0"/>
              <a:t>23</a:t>
            </a:fld>
            <a:endParaRPr lang="en-GB"/>
          </a:p>
        </p:txBody>
      </p:sp>
    </p:spTree>
    <p:extLst>
      <p:ext uri="{BB962C8B-B14F-4D97-AF65-F5344CB8AC3E}">
        <p14:creationId xmlns:p14="http://schemas.microsoft.com/office/powerpoint/2010/main" val="40760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Quote used in presentation overview – setting the scene</a:t>
            </a:r>
          </a:p>
        </p:txBody>
      </p:sp>
      <p:sp>
        <p:nvSpPr>
          <p:cNvPr id="4" name="Slide Number Placeholder 3"/>
          <p:cNvSpPr>
            <a:spLocks noGrp="1"/>
          </p:cNvSpPr>
          <p:nvPr>
            <p:ph type="sldNum" sz="quarter" idx="5"/>
          </p:nvPr>
        </p:nvSpPr>
        <p:spPr/>
        <p:txBody>
          <a:bodyPr/>
          <a:lstStyle/>
          <a:p>
            <a:fld id="{D564B42F-80BB-45D7-B251-179018BBDE57}" type="slidenum">
              <a:rPr lang="en-GB" smtClean="0"/>
              <a:t>4</a:t>
            </a:fld>
            <a:endParaRPr lang="en-GB"/>
          </a:p>
        </p:txBody>
      </p:sp>
    </p:spTree>
    <p:extLst>
      <p:ext uri="{BB962C8B-B14F-4D97-AF65-F5344CB8AC3E}">
        <p14:creationId xmlns:p14="http://schemas.microsoft.com/office/powerpoint/2010/main" val="4078044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64B42F-80BB-45D7-B251-179018BBDE57}" type="slidenum">
              <a:rPr lang="en-GB" smtClean="0"/>
              <a:t>6</a:t>
            </a:fld>
            <a:endParaRPr lang="en-GB"/>
          </a:p>
        </p:txBody>
      </p:sp>
    </p:spTree>
    <p:extLst>
      <p:ext uri="{BB962C8B-B14F-4D97-AF65-F5344CB8AC3E}">
        <p14:creationId xmlns:p14="http://schemas.microsoft.com/office/powerpoint/2010/main" val="3662921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4B42F-80BB-45D7-B251-179018BBDE57}" type="slidenum">
              <a:rPr lang="en-GB" smtClean="0"/>
              <a:t>7</a:t>
            </a:fld>
            <a:endParaRPr lang="en-GB"/>
          </a:p>
        </p:txBody>
      </p:sp>
    </p:spTree>
    <p:extLst>
      <p:ext uri="{BB962C8B-B14F-4D97-AF65-F5344CB8AC3E}">
        <p14:creationId xmlns:p14="http://schemas.microsoft.com/office/powerpoint/2010/main" val="1946102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to successfully undertake any transformation businesses are being blocked by a lack of skills in the org and wider in the marketplace, including their leadership!</a:t>
            </a:r>
          </a:p>
          <a:p>
            <a:r>
              <a:rPr lang="en-GB" dirty="0"/>
              <a:t>And also stuck in no longer fit for purpose governance structures and legislative environments</a:t>
            </a:r>
          </a:p>
        </p:txBody>
      </p:sp>
      <p:sp>
        <p:nvSpPr>
          <p:cNvPr id="4" name="Slide Number Placeholder 3"/>
          <p:cNvSpPr>
            <a:spLocks noGrp="1"/>
          </p:cNvSpPr>
          <p:nvPr>
            <p:ph type="sldNum" sz="quarter" idx="5"/>
          </p:nvPr>
        </p:nvSpPr>
        <p:spPr/>
        <p:txBody>
          <a:bodyPr/>
          <a:lstStyle/>
          <a:p>
            <a:fld id="{D564B42F-80BB-45D7-B251-179018BBDE57}" type="slidenum">
              <a:rPr lang="en-GB" smtClean="0"/>
              <a:t>9</a:t>
            </a:fld>
            <a:endParaRPr lang="en-GB"/>
          </a:p>
        </p:txBody>
      </p:sp>
    </p:spTree>
    <p:extLst>
      <p:ext uri="{BB962C8B-B14F-4D97-AF65-F5344CB8AC3E}">
        <p14:creationId xmlns:p14="http://schemas.microsoft.com/office/powerpoint/2010/main" val="2041724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4B42F-80BB-45D7-B251-179018BBDE57}" type="slidenum">
              <a:rPr lang="en-GB" smtClean="0"/>
              <a:t>10</a:t>
            </a:fld>
            <a:endParaRPr lang="en-GB"/>
          </a:p>
        </p:txBody>
      </p:sp>
    </p:spTree>
    <p:extLst>
      <p:ext uri="{BB962C8B-B14F-4D97-AF65-F5344CB8AC3E}">
        <p14:creationId xmlns:p14="http://schemas.microsoft.com/office/powerpoint/2010/main" val="3745194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Despite AI and technology being central in the news, the top 10 skills are broadly focused on cognitive and core skills. Unfortunately, cognitive and core skills are rarely rewarded, and not focused on in project implementation.</a:t>
            </a:r>
          </a:p>
        </p:txBody>
      </p:sp>
      <p:sp>
        <p:nvSpPr>
          <p:cNvPr id="4" name="Slide Number Placeholder 3"/>
          <p:cNvSpPr>
            <a:spLocks noGrp="1"/>
          </p:cNvSpPr>
          <p:nvPr>
            <p:ph type="sldNum" sz="quarter" idx="5"/>
          </p:nvPr>
        </p:nvSpPr>
        <p:spPr/>
        <p:txBody>
          <a:bodyPr/>
          <a:lstStyle/>
          <a:p>
            <a:fld id="{D564B42F-80BB-45D7-B251-179018BBDE57}" type="slidenum">
              <a:rPr lang="en-GB" smtClean="0"/>
              <a:t>11</a:t>
            </a:fld>
            <a:endParaRPr lang="en-GB"/>
          </a:p>
        </p:txBody>
      </p:sp>
    </p:spTree>
    <p:extLst>
      <p:ext uri="{BB962C8B-B14F-4D97-AF65-F5344CB8AC3E}">
        <p14:creationId xmlns:p14="http://schemas.microsoft.com/office/powerpoint/2010/main" val="2954438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4B42F-80BB-45D7-B251-179018BBDE57}" type="slidenum">
              <a:rPr lang="en-GB" smtClean="0"/>
              <a:t>13</a:t>
            </a:fld>
            <a:endParaRPr lang="en-GB"/>
          </a:p>
        </p:txBody>
      </p:sp>
    </p:spTree>
    <p:extLst>
      <p:ext uri="{BB962C8B-B14F-4D97-AF65-F5344CB8AC3E}">
        <p14:creationId xmlns:p14="http://schemas.microsoft.com/office/powerpoint/2010/main" val="1289597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64B42F-80BB-45D7-B251-179018BBDE57}" type="slidenum">
              <a:rPr lang="en-GB" smtClean="0"/>
              <a:t>16</a:t>
            </a:fld>
            <a:endParaRPr lang="en-GB"/>
          </a:p>
        </p:txBody>
      </p:sp>
    </p:spTree>
    <p:extLst>
      <p:ext uri="{BB962C8B-B14F-4D97-AF65-F5344CB8AC3E}">
        <p14:creationId xmlns:p14="http://schemas.microsoft.com/office/powerpoint/2010/main" val="4100045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3E02-949D-49B6-7783-F7B999002F3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644AF9A-F789-5F42-720F-FA4419AC8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23CD788-7DB1-E7F6-1832-72F00120A40B}"/>
              </a:ext>
            </a:extLst>
          </p:cNvPr>
          <p:cNvSpPr>
            <a:spLocks noGrp="1"/>
          </p:cNvSpPr>
          <p:nvPr>
            <p:ph type="dt" sz="half" idx="10"/>
          </p:nvPr>
        </p:nvSpPr>
        <p:spPr/>
        <p:txBody>
          <a:bodyPr/>
          <a:lstStyle/>
          <a:p>
            <a:fld id="{9DFF7902-5DF5-634F-8553-17640CDD771B}" type="datetimeFigureOut">
              <a:rPr lang="en-GB" smtClean="0"/>
              <a:t>09/05/2023</a:t>
            </a:fld>
            <a:endParaRPr lang="en-GB"/>
          </a:p>
        </p:txBody>
      </p:sp>
      <p:sp>
        <p:nvSpPr>
          <p:cNvPr id="5" name="Footer Placeholder 4">
            <a:extLst>
              <a:ext uri="{FF2B5EF4-FFF2-40B4-BE49-F238E27FC236}">
                <a16:creationId xmlns:a16="http://schemas.microsoft.com/office/drawing/2014/main" id="{E38BF0EF-BECB-CAB1-5551-85ADAC7869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0BC6B9-7BCD-5D32-B5CC-68CC03189E10}"/>
              </a:ext>
            </a:extLst>
          </p:cNvPr>
          <p:cNvSpPr>
            <a:spLocks noGrp="1"/>
          </p:cNvSpPr>
          <p:nvPr>
            <p:ph type="sldNum" sz="quarter" idx="12"/>
          </p:nvPr>
        </p:nvSpPr>
        <p:spPr/>
        <p:txBody>
          <a:bodyPr/>
          <a:lstStyle/>
          <a:p>
            <a:fld id="{E85F8DDF-8AFC-8646-B8D0-760B59A3E8D0}" type="slidenum">
              <a:rPr lang="en-GB" smtClean="0"/>
              <a:t>‹#›</a:t>
            </a:fld>
            <a:endParaRPr lang="en-GB"/>
          </a:p>
        </p:txBody>
      </p:sp>
    </p:spTree>
    <p:extLst>
      <p:ext uri="{BB962C8B-B14F-4D97-AF65-F5344CB8AC3E}">
        <p14:creationId xmlns:p14="http://schemas.microsoft.com/office/powerpoint/2010/main" val="3520284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3005-F57D-3013-595B-50E73676ACF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7F52539-2FEF-4A00-6900-80D5C6854FC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F054FA2-5B8E-1545-4A84-C6805A50117D}"/>
              </a:ext>
            </a:extLst>
          </p:cNvPr>
          <p:cNvSpPr>
            <a:spLocks noGrp="1"/>
          </p:cNvSpPr>
          <p:nvPr>
            <p:ph type="dt" sz="half" idx="10"/>
          </p:nvPr>
        </p:nvSpPr>
        <p:spPr/>
        <p:txBody>
          <a:bodyPr/>
          <a:lstStyle/>
          <a:p>
            <a:fld id="{9DFF7902-5DF5-634F-8553-17640CDD771B}" type="datetimeFigureOut">
              <a:rPr lang="en-GB" smtClean="0"/>
              <a:t>09/05/2023</a:t>
            </a:fld>
            <a:endParaRPr lang="en-GB"/>
          </a:p>
        </p:txBody>
      </p:sp>
      <p:sp>
        <p:nvSpPr>
          <p:cNvPr id="5" name="Footer Placeholder 4">
            <a:extLst>
              <a:ext uri="{FF2B5EF4-FFF2-40B4-BE49-F238E27FC236}">
                <a16:creationId xmlns:a16="http://schemas.microsoft.com/office/drawing/2014/main" id="{88499DB6-2D60-8E10-1FC0-D4617C0340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153F9A-9EF5-946A-AF90-65C77DDA59B8}"/>
              </a:ext>
            </a:extLst>
          </p:cNvPr>
          <p:cNvSpPr>
            <a:spLocks noGrp="1"/>
          </p:cNvSpPr>
          <p:nvPr>
            <p:ph type="sldNum" sz="quarter" idx="12"/>
          </p:nvPr>
        </p:nvSpPr>
        <p:spPr/>
        <p:txBody>
          <a:bodyPr/>
          <a:lstStyle/>
          <a:p>
            <a:fld id="{E85F8DDF-8AFC-8646-B8D0-760B59A3E8D0}" type="slidenum">
              <a:rPr lang="en-GB" smtClean="0"/>
              <a:t>‹#›</a:t>
            </a:fld>
            <a:endParaRPr lang="en-GB"/>
          </a:p>
        </p:txBody>
      </p:sp>
    </p:spTree>
    <p:extLst>
      <p:ext uri="{BB962C8B-B14F-4D97-AF65-F5344CB8AC3E}">
        <p14:creationId xmlns:p14="http://schemas.microsoft.com/office/powerpoint/2010/main" val="58622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FFC906-19F7-D7CD-288A-E6C6FD0048F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3020985-241D-F5FA-D5C6-03C06CD712D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72C927E-BFF8-0D21-9F3C-732F167EB7B6}"/>
              </a:ext>
            </a:extLst>
          </p:cNvPr>
          <p:cNvSpPr>
            <a:spLocks noGrp="1"/>
          </p:cNvSpPr>
          <p:nvPr>
            <p:ph type="dt" sz="half" idx="10"/>
          </p:nvPr>
        </p:nvSpPr>
        <p:spPr/>
        <p:txBody>
          <a:bodyPr/>
          <a:lstStyle/>
          <a:p>
            <a:fld id="{9DFF7902-5DF5-634F-8553-17640CDD771B}" type="datetimeFigureOut">
              <a:rPr lang="en-GB" smtClean="0"/>
              <a:t>09/05/2023</a:t>
            </a:fld>
            <a:endParaRPr lang="en-GB"/>
          </a:p>
        </p:txBody>
      </p:sp>
      <p:sp>
        <p:nvSpPr>
          <p:cNvPr id="5" name="Footer Placeholder 4">
            <a:extLst>
              <a:ext uri="{FF2B5EF4-FFF2-40B4-BE49-F238E27FC236}">
                <a16:creationId xmlns:a16="http://schemas.microsoft.com/office/drawing/2014/main" id="{25ABE74D-B570-D2CF-3DA8-852A85E233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75AD9D-4D2B-40A8-2AAF-7A410B5BEB3C}"/>
              </a:ext>
            </a:extLst>
          </p:cNvPr>
          <p:cNvSpPr>
            <a:spLocks noGrp="1"/>
          </p:cNvSpPr>
          <p:nvPr>
            <p:ph type="sldNum" sz="quarter" idx="12"/>
          </p:nvPr>
        </p:nvSpPr>
        <p:spPr/>
        <p:txBody>
          <a:bodyPr/>
          <a:lstStyle/>
          <a:p>
            <a:fld id="{E85F8DDF-8AFC-8646-B8D0-760B59A3E8D0}" type="slidenum">
              <a:rPr lang="en-GB" smtClean="0"/>
              <a:t>‹#›</a:t>
            </a:fld>
            <a:endParaRPr lang="en-GB"/>
          </a:p>
        </p:txBody>
      </p:sp>
    </p:spTree>
    <p:extLst>
      <p:ext uri="{BB962C8B-B14F-4D97-AF65-F5344CB8AC3E}">
        <p14:creationId xmlns:p14="http://schemas.microsoft.com/office/powerpoint/2010/main" val="3585264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1E775D-2A44-4127-AFBC-D0BADCFBCF64}"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22FCB-ED03-47A7-8513-61B5DA97E8C0}" type="slidenum">
              <a:rPr lang="en-GB" smtClean="0"/>
              <a:t>‹#›</a:t>
            </a:fld>
            <a:endParaRPr lang="en-GB"/>
          </a:p>
        </p:txBody>
      </p:sp>
    </p:spTree>
    <p:extLst>
      <p:ext uri="{BB962C8B-B14F-4D97-AF65-F5344CB8AC3E}">
        <p14:creationId xmlns:p14="http://schemas.microsoft.com/office/powerpoint/2010/main" val="1907264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1E775D-2A44-4127-AFBC-D0BADCFBCF64}"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22FCB-ED03-47A7-8513-61B5DA97E8C0}" type="slidenum">
              <a:rPr lang="en-GB" smtClean="0"/>
              <a:t>‹#›</a:t>
            </a:fld>
            <a:endParaRPr lang="en-GB"/>
          </a:p>
        </p:txBody>
      </p:sp>
    </p:spTree>
    <p:extLst>
      <p:ext uri="{BB962C8B-B14F-4D97-AF65-F5344CB8AC3E}">
        <p14:creationId xmlns:p14="http://schemas.microsoft.com/office/powerpoint/2010/main" val="2622566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1E775D-2A44-4127-AFBC-D0BADCFBCF64}"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22FCB-ED03-47A7-8513-61B5DA97E8C0}" type="slidenum">
              <a:rPr lang="en-GB" smtClean="0"/>
              <a:t>‹#›</a:t>
            </a:fld>
            <a:endParaRPr lang="en-GB"/>
          </a:p>
        </p:txBody>
      </p:sp>
    </p:spTree>
    <p:extLst>
      <p:ext uri="{BB962C8B-B14F-4D97-AF65-F5344CB8AC3E}">
        <p14:creationId xmlns:p14="http://schemas.microsoft.com/office/powerpoint/2010/main" val="755295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1E775D-2A44-4127-AFBC-D0BADCFBCF64}" type="datetimeFigureOut">
              <a:rPr lang="en-GB" smtClean="0"/>
              <a:t>09/05/2023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922FCB-ED03-47A7-8513-61B5DA97E8C0}" type="slidenum">
              <a:rPr lang="en-GB" smtClean="0"/>
              <a:t>‹#›</a:t>
            </a:fld>
            <a:endParaRPr lang="en-GB"/>
          </a:p>
        </p:txBody>
      </p:sp>
    </p:spTree>
    <p:extLst>
      <p:ext uri="{BB962C8B-B14F-4D97-AF65-F5344CB8AC3E}">
        <p14:creationId xmlns:p14="http://schemas.microsoft.com/office/powerpoint/2010/main" val="1136496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1E775D-2A44-4127-AFBC-D0BADCFBCF64}" type="datetimeFigureOut">
              <a:rPr lang="en-GB" smtClean="0"/>
              <a:t>09/05/2023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922FCB-ED03-47A7-8513-61B5DA97E8C0}" type="slidenum">
              <a:rPr lang="en-GB" smtClean="0"/>
              <a:t>‹#›</a:t>
            </a:fld>
            <a:endParaRPr lang="en-GB"/>
          </a:p>
        </p:txBody>
      </p:sp>
    </p:spTree>
    <p:extLst>
      <p:ext uri="{BB962C8B-B14F-4D97-AF65-F5344CB8AC3E}">
        <p14:creationId xmlns:p14="http://schemas.microsoft.com/office/powerpoint/2010/main" val="3951521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1E775D-2A44-4127-AFBC-D0BADCFBCF64}" type="datetimeFigureOut">
              <a:rPr lang="en-GB" smtClean="0"/>
              <a:t>09/05/2023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922FCB-ED03-47A7-8513-61B5DA97E8C0}" type="slidenum">
              <a:rPr lang="en-GB" smtClean="0"/>
              <a:t>‹#›</a:t>
            </a:fld>
            <a:endParaRPr lang="en-GB"/>
          </a:p>
        </p:txBody>
      </p:sp>
    </p:spTree>
    <p:extLst>
      <p:ext uri="{BB962C8B-B14F-4D97-AF65-F5344CB8AC3E}">
        <p14:creationId xmlns:p14="http://schemas.microsoft.com/office/powerpoint/2010/main" val="3164807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E775D-2A44-4127-AFBC-D0BADCFBCF64}" type="datetimeFigureOut">
              <a:rPr lang="en-GB" smtClean="0"/>
              <a:t>09/05/2023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922FCB-ED03-47A7-8513-61B5DA97E8C0}" type="slidenum">
              <a:rPr lang="en-GB" smtClean="0"/>
              <a:t>‹#›</a:t>
            </a:fld>
            <a:endParaRPr lang="en-GB"/>
          </a:p>
        </p:txBody>
      </p:sp>
    </p:spTree>
    <p:extLst>
      <p:ext uri="{BB962C8B-B14F-4D97-AF65-F5344CB8AC3E}">
        <p14:creationId xmlns:p14="http://schemas.microsoft.com/office/powerpoint/2010/main" val="3270227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1E775D-2A44-4127-AFBC-D0BADCFBCF64}" type="datetimeFigureOut">
              <a:rPr lang="en-GB" smtClean="0"/>
              <a:t>09/05/2023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922FCB-ED03-47A7-8513-61B5DA97E8C0}" type="slidenum">
              <a:rPr lang="en-GB" smtClean="0"/>
              <a:t>‹#›</a:t>
            </a:fld>
            <a:endParaRPr lang="en-GB"/>
          </a:p>
        </p:txBody>
      </p:sp>
    </p:spTree>
    <p:extLst>
      <p:ext uri="{BB962C8B-B14F-4D97-AF65-F5344CB8AC3E}">
        <p14:creationId xmlns:p14="http://schemas.microsoft.com/office/powerpoint/2010/main" val="389866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5030-68C0-28AB-D591-D391C2464D0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22AC63F-83E4-E8E5-2C1A-817D95DB0DA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F6B83CB-C131-7D1F-B09C-F9B28D1D6A9E}"/>
              </a:ext>
            </a:extLst>
          </p:cNvPr>
          <p:cNvSpPr>
            <a:spLocks noGrp="1"/>
          </p:cNvSpPr>
          <p:nvPr>
            <p:ph type="dt" sz="half" idx="10"/>
          </p:nvPr>
        </p:nvSpPr>
        <p:spPr/>
        <p:txBody>
          <a:bodyPr/>
          <a:lstStyle/>
          <a:p>
            <a:fld id="{9DFF7902-5DF5-634F-8553-17640CDD771B}" type="datetimeFigureOut">
              <a:rPr lang="en-GB" smtClean="0"/>
              <a:t>09/05/2023</a:t>
            </a:fld>
            <a:endParaRPr lang="en-GB"/>
          </a:p>
        </p:txBody>
      </p:sp>
      <p:sp>
        <p:nvSpPr>
          <p:cNvPr id="5" name="Footer Placeholder 4">
            <a:extLst>
              <a:ext uri="{FF2B5EF4-FFF2-40B4-BE49-F238E27FC236}">
                <a16:creationId xmlns:a16="http://schemas.microsoft.com/office/drawing/2014/main" id="{64780AA4-215A-621E-173E-99AA2EA2B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BF421F-D62D-8EB5-AC1F-48FABE7498F2}"/>
              </a:ext>
            </a:extLst>
          </p:cNvPr>
          <p:cNvSpPr>
            <a:spLocks noGrp="1"/>
          </p:cNvSpPr>
          <p:nvPr>
            <p:ph type="sldNum" sz="quarter" idx="12"/>
          </p:nvPr>
        </p:nvSpPr>
        <p:spPr/>
        <p:txBody>
          <a:bodyPr/>
          <a:lstStyle/>
          <a:p>
            <a:fld id="{E85F8DDF-8AFC-8646-B8D0-760B59A3E8D0}" type="slidenum">
              <a:rPr lang="en-GB" smtClean="0"/>
              <a:t>‹#›</a:t>
            </a:fld>
            <a:endParaRPr lang="en-GB"/>
          </a:p>
        </p:txBody>
      </p:sp>
    </p:spTree>
    <p:extLst>
      <p:ext uri="{BB962C8B-B14F-4D97-AF65-F5344CB8AC3E}">
        <p14:creationId xmlns:p14="http://schemas.microsoft.com/office/powerpoint/2010/main" val="2834231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1E775D-2A44-4127-AFBC-D0BADCFBCF64}" type="datetimeFigureOut">
              <a:rPr lang="en-GB" smtClean="0"/>
              <a:t>09/05/2023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922FCB-ED03-47A7-8513-61B5DA97E8C0}" type="slidenum">
              <a:rPr lang="en-GB" smtClean="0"/>
              <a:t>‹#›</a:t>
            </a:fld>
            <a:endParaRPr lang="en-GB"/>
          </a:p>
        </p:txBody>
      </p:sp>
    </p:spTree>
    <p:extLst>
      <p:ext uri="{BB962C8B-B14F-4D97-AF65-F5344CB8AC3E}">
        <p14:creationId xmlns:p14="http://schemas.microsoft.com/office/powerpoint/2010/main" val="1618331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1E775D-2A44-4127-AFBC-D0BADCFBCF64}"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22FCB-ED03-47A7-8513-61B5DA97E8C0}" type="slidenum">
              <a:rPr lang="en-GB" smtClean="0"/>
              <a:t>‹#›</a:t>
            </a:fld>
            <a:endParaRPr lang="en-GB"/>
          </a:p>
        </p:txBody>
      </p:sp>
    </p:spTree>
    <p:extLst>
      <p:ext uri="{BB962C8B-B14F-4D97-AF65-F5344CB8AC3E}">
        <p14:creationId xmlns:p14="http://schemas.microsoft.com/office/powerpoint/2010/main" val="711415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1E775D-2A44-4127-AFBC-D0BADCFBCF64}" type="datetimeFigureOut">
              <a:rPr lang="en-GB" smtClean="0"/>
              <a:t>09/05/2023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22FCB-ED03-47A7-8513-61B5DA97E8C0}" type="slidenum">
              <a:rPr lang="en-GB" smtClean="0"/>
              <a:t>‹#›</a:t>
            </a:fld>
            <a:endParaRPr lang="en-GB"/>
          </a:p>
        </p:txBody>
      </p:sp>
    </p:spTree>
    <p:extLst>
      <p:ext uri="{BB962C8B-B14F-4D97-AF65-F5344CB8AC3E}">
        <p14:creationId xmlns:p14="http://schemas.microsoft.com/office/powerpoint/2010/main" val="2793170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6020-6C1B-3D32-E234-7865A9FAB23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E3C2CC9-6254-7BD0-43FB-0D73850EC9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3CF387B-DF89-BF5C-3C90-BCDF989F50EF}"/>
              </a:ext>
            </a:extLst>
          </p:cNvPr>
          <p:cNvSpPr>
            <a:spLocks noGrp="1"/>
          </p:cNvSpPr>
          <p:nvPr>
            <p:ph type="dt" sz="half" idx="10"/>
          </p:nvPr>
        </p:nvSpPr>
        <p:spPr/>
        <p:txBody>
          <a:bodyPr/>
          <a:lstStyle/>
          <a:p>
            <a:fld id="{9DFF7902-5DF5-634F-8553-17640CDD771B}" type="datetimeFigureOut">
              <a:rPr lang="en-GB" smtClean="0"/>
              <a:t>09/05/2023</a:t>
            </a:fld>
            <a:endParaRPr lang="en-GB"/>
          </a:p>
        </p:txBody>
      </p:sp>
      <p:sp>
        <p:nvSpPr>
          <p:cNvPr id="5" name="Footer Placeholder 4">
            <a:extLst>
              <a:ext uri="{FF2B5EF4-FFF2-40B4-BE49-F238E27FC236}">
                <a16:creationId xmlns:a16="http://schemas.microsoft.com/office/drawing/2014/main" id="{30CCE00A-64E6-E34F-75B3-CE0481B70A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9D75C4-EB94-75AB-5F39-CC47E7F2CD13}"/>
              </a:ext>
            </a:extLst>
          </p:cNvPr>
          <p:cNvSpPr>
            <a:spLocks noGrp="1"/>
          </p:cNvSpPr>
          <p:nvPr>
            <p:ph type="sldNum" sz="quarter" idx="12"/>
          </p:nvPr>
        </p:nvSpPr>
        <p:spPr/>
        <p:txBody>
          <a:bodyPr/>
          <a:lstStyle/>
          <a:p>
            <a:fld id="{E85F8DDF-8AFC-8646-B8D0-760B59A3E8D0}" type="slidenum">
              <a:rPr lang="en-GB" smtClean="0"/>
              <a:t>‹#›</a:t>
            </a:fld>
            <a:endParaRPr lang="en-GB"/>
          </a:p>
        </p:txBody>
      </p:sp>
    </p:spTree>
    <p:extLst>
      <p:ext uri="{BB962C8B-B14F-4D97-AF65-F5344CB8AC3E}">
        <p14:creationId xmlns:p14="http://schemas.microsoft.com/office/powerpoint/2010/main" val="424867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BD129-E8BD-8C78-48EF-BD2A8337D62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B1DEB0F-F22E-AD5B-859E-E356F35A38C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A29B19A-F46B-EE2C-FF2C-2E71F52F848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F61F283-6AAA-39C0-4B30-1BD6C8F40264}"/>
              </a:ext>
            </a:extLst>
          </p:cNvPr>
          <p:cNvSpPr>
            <a:spLocks noGrp="1"/>
          </p:cNvSpPr>
          <p:nvPr>
            <p:ph type="dt" sz="half" idx="10"/>
          </p:nvPr>
        </p:nvSpPr>
        <p:spPr/>
        <p:txBody>
          <a:bodyPr/>
          <a:lstStyle/>
          <a:p>
            <a:fld id="{9DFF7902-5DF5-634F-8553-17640CDD771B}" type="datetimeFigureOut">
              <a:rPr lang="en-GB" smtClean="0"/>
              <a:t>09/05/2023</a:t>
            </a:fld>
            <a:endParaRPr lang="en-GB"/>
          </a:p>
        </p:txBody>
      </p:sp>
      <p:sp>
        <p:nvSpPr>
          <p:cNvPr id="6" name="Footer Placeholder 5">
            <a:extLst>
              <a:ext uri="{FF2B5EF4-FFF2-40B4-BE49-F238E27FC236}">
                <a16:creationId xmlns:a16="http://schemas.microsoft.com/office/drawing/2014/main" id="{D8CF6660-3EA8-B7E4-9F8E-A93E2A9CBF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9FB019-DE78-2144-43A8-E6AC5A3C37B2}"/>
              </a:ext>
            </a:extLst>
          </p:cNvPr>
          <p:cNvSpPr>
            <a:spLocks noGrp="1"/>
          </p:cNvSpPr>
          <p:nvPr>
            <p:ph type="sldNum" sz="quarter" idx="12"/>
          </p:nvPr>
        </p:nvSpPr>
        <p:spPr/>
        <p:txBody>
          <a:bodyPr/>
          <a:lstStyle/>
          <a:p>
            <a:fld id="{E85F8DDF-8AFC-8646-B8D0-760B59A3E8D0}" type="slidenum">
              <a:rPr lang="en-GB" smtClean="0"/>
              <a:t>‹#›</a:t>
            </a:fld>
            <a:endParaRPr lang="en-GB"/>
          </a:p>
        </p:txBody>
      </p:sp>
    </p:spTree>
    <p:extLst>
      <p:ext uri="{BB962C8B-B14F-4D97-AF65-F5344CB8AC3E}">
        <p14:creationId xmlns:p14="http://schemas.microsoft.com/office/powerpoint/2010/main" val="317781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A32C5-3F17-836D-3FEF-28BB83724C8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A70C82F-8850-8E7F-73DC-3C9ADF548E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5882AF-9250-9F40-780E-1F98D4367E7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DF905C1-99F2-6B66-9092-EF14221A1A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D9D1A1E-FB92-3CBA-448B-C4C6AD0F299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8E6D886-1BED-6462-D7C3-612170C08189}"/>
              </a:ext>
            </a:extLst>
          </p:cNvPr>
          <p:cNvSpPr>
            <a:spLocks noGrp="1"/>
          </p:cNvSpPr>
          <p:nvPr>
            <p:ph type="dt" sz="half" idx="10"/>
          </p:nvPr>
        </p:nvSpPr>
        <p:spPr/>
        <p:txBody>
          <a:bodyPr/>
          <a:lstStyle/>
          <a:p>
            <a:fld id="{9DFF7902-5DF5-634F-8553-17640CDD771B}" type="datetimeFigureOut">
              <a:rPr lang="en-GB" smtClean="0"/>
              <a:t>09/05/2023</a:t>
            </a:fld>
            <a:endParaRPr lang="en-GB"/>
          </a:p>
        </p:txBody>
      </p:sp>
      <p:sp>
        <p:nvSpPr>
          <p:cNvPr id="8" name="Footer Placeholder 7">
            <a:extLst>
              <a:ext uri="{FF2B5EF4-FFF2-40B4-BE49-F238E27FC236}">
                <a16:creationId xmlns:a16="http://schemas.microsoft.com/office/drawing/2014/main" id="{FD29CD6E-5231-13ED-08F5-CCE25D6945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F5B04F-286E-D464-B5BD-E8B5C8FCDE66}"/>
              </a:ext>
            </a:extLst>
          </p:cNvPr>
          <p:cNvSpPr>
            <a:spLocks noGrp="1"/>
          </p:cNvSpPr>
          <p:nvPr>
            <p:ph type="sldNum" sz="quarter" idx="12"/>
          </p:nvPr>
        </p:nvSpPr>
        <p:spPr/>
        <p:txBody>
          <a:bodyPr/>
          <a:lstStyle/>
          <a:p>
            <a:fld id="{E85F8DDF-8AFC-8646-B8D0-760B59A3E8D0}" type="slidenum">
              <a:rPr lang="en-GB" smtClean="0"/>
              <a:t>‹#›</a:t>
            </a:fld>
            <a:endParaRPr lang="en-GB"/>
          </a:p>
        </p:txBody>
      </p:sp>
    </p:spTree>
    <p:extLst>
      <p:ext uri="{BB962C8B-B14F-4D97-AF65-F5344CB8AC3E}">
        <p14:creationId xmlns:p14="http://schemas.microsoft.com/office/powerpoint/2010/main" val="412594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A9BA-D545-AE31-6658-66ECEF4D0A5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039F16D-9BD8-DA15-EC3D-F2317AF343B5}"/>
              </a:ext>
            </a:extLst>
          </p:cNvPr>
          <p:cNvSpPr>
            <a:spLocks noGrp="1"/>
          </p:cNvSpPr>
          <p:nvPr>
            <p:ph type="dt" sz="half" idx="10"/>
          </p:nvPr>
        </p:nvSpPr>
        <p:spPr/>
        <p:txBody>
          <a:bodyPr/>
          <a:lstStyle/>
          <a:p>
            <a:fld id="{9DFF7902-5DF5-634F-8553-17640CDD771B}" type="datetimeFigureOut">
              <a:rPr lang="en-GB" smtClean="0"/>
              <a:t>09/05/2023</a:t>
            </a:fld>
            <a:endParaRPr lang="en-GB"/>
          </a:p>
        </p:txBody>
      </p:sp>
      <p:sp>
        <p:nvSpPr>
          <p:cNvPr id="4" name="Footer Placeholder 3">
            <a:extLst>
              <a:ext uri="{FF2B5EF4-FFF2-40B4-BE49-F238E27FC236}">
                <a16:creationId xmlns:a16="http://schemas.microsoft.com/office/drawing/2014/main" id="{31A366AB-F705-BB61-0E15-1BE395B2899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3CEEEC-611C-1AD9-F305-6DF9B5F29CDE}"/>
              </a:ext>
            </a:extLst>
          </p:cNvPr>
          <p:cNvSpPr>
            <a:spLocks noGrp="1"/>
          </p:cNvSpPr>
          <p:nvPr>
            <p:ph type="sldNum" sz="quarter" idx="12"/>
          </p:nvPr>
        </p:nvSpPr>
        <p:spPr/>
        <p:txBody>
          <a:bodyPr/>
          <a:lstStyle/>
          <a:p>
            <a:fld id="{E85F8DDF-8AFC-8646-B8D0-760B59A3E8D0}" type="slidenum">
              <a:rPr lang="en-GB" smtClean="0"/>
              <a:t>‹#›</a:t>
            </a:fld>
            <a:endParaRPr lang="en-GB"/>
          </a:p>
        </p:txBody>
      </p:sp>
    </p:spTree>
    <p:extLst>
      <p:ext uri="{BB962C8B-B14F-4D97-AF65-F5344CB8AC3E}">
        <p14:creationId xmlns:p14="http://schemas.microsoft.com/office/powerpoint/2010/main" val="398938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BAE942-3DA5-88B5-11EA-09C0519CCF84}"/>
              </a:ext>
            </a:extLst>
          </p:cNvPr>
          <p:cNvSpPr>
            <a:spLocks noGrp="1"/>
          </p:cNvSpPr>
          <p:nvPr>
            <p:ph type="dt" sz="half" idx="10"/>
          </p:nvPr>
        </p:nvSpPr>
        <p:spPr/>
        <p:txBody>
          <a:bodyPr/>
          <a:lstStyle/>
          <a:p>
            <a:fld id="{9DFF7902-5DF5-634F-8553-17640CDD771B}" type="datetimeFigureOut">
              <a:rPr lang="en-GB" smtClean="0"/>
              <a:t>09/05/2023</a:t>
            </a:fld>
            <a:endParaRPr lang="en-GB"/>
          </a:p>
        </p:txBody>
      </p:sp>
      <p:sp>
        <p:nvSpPr>
          <p:cNvPr id="3" name="Footer Placeholder 2">
            <a:extLst>
              <a:ext uri="{FF2B5EF4-FFF2-40B4-BE49-F238E27FC236}">
                <a16:creationId xmlns:a16="http://schemas.microsoft.com/office/drawing/2014/main" id="{775C36A0-0813-8D29-191A-EA7535BA00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C0C986-58F1-248B-A35A-40AB54041D3B}"/>
              </a:ext>
            </a:extLst>
          </p:cNvPr>
          <p:cNvSpPr>
            <a:spLocks noGrp="1"/>
          </p:cNvSpPr>
          <p:nvPr>
            <p:ph type="sldNum" sz="quarter" idx="12"/>
          </p:nvPr>
        </p:nvSpPr>
        <p:spPr/>
        <p:txBody>
          <a:bodyPr/>
          <a:lstStyle/>
          <a:p>
            <a:fld id="{E85F8DDF-8AFC-8646-B8D0-760B59A3E8D0}" type="slidenum">
              <a:rPr lang="en-GB" smtClean="0"/>
              <a:t>‹#›</a:t>
            </a:fld>
            <a:endParaRPr lang="en-GB"/>
          </a:p>
        </p:txBody>
      </p:sp>
    </p:spTree>
    <p:extLst>
      <p:ext uri="{BB962C8B-B14F-4D97-AF65-F5344CB8AC3E}">
        <p14:creationId xmlns:p14="http://schemas.microsoft.com/office/powerpoint/2010/main" val="224120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90B56-884D-A746-E4FF-FCA55B0D67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C659E58-6495-4D3E-1C49-49866576EE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200F837-F62E-7B2A-DC77-F21BE816D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9D26BE-93FC-55DA-3FD5-1332FB537226}"/>
              </a:ext>
            </a:extLst>
          </p:cNvPr>
          <p:cNvSpPr>
            <a:spLocks noGrp="1"/>
          </p:cNvSpPr>
          <p:nvPr>
            <p:ph type="dt" sz="half" idx="10"/>
          </p:nvPr>
        </p:nvSpPr>
        <p:spPr/>
        <p:txBody>
          <a:bodyPr/>
          <a:lstStyle/>
          <a:p>
            <a:fld id="{9DFF7902-5DF5-634F-8553-17640CDD771B}" type="datetimeFigureOut">
              <a:rPr lang="en-GB" smtClean="0"/>
              <a:t>09/05/2023</a:t>
            </a:fld>
            <a:endParaRPr lang="en-GB"/>
          </a:p>
        </p:txBody>
      </p:sp>
      <p:sp>
        <p:nvSpPr>
          <p:cNvPr id="6" name="Footer Placeholder 5">
            <a:extLst>
              <a:ext uri="{FF2B5EF4-FFF2-40B4-BE49-F238E27FC236}">
                <a16:creationId xmlns:a16="http://schemas.microsoft.com/office/drawing/2014/main" id="{9DF071F7-9C8C-7F9D-2045-3A27CC68F0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37DAF3-BA33-ED69-FD1A-20C57A4F75DF}"/>
              </a:ext>
            </a:extLst>
          </p:cNvPr>
          <p:cNvSpPr>
            <a:spLocks noGrp="1"/>
          </p:cNvSpPr>
          <p:nvPr>
            <p:ph type="sldNum" sz="quarter" idx="12"/>
          </p:nvPr>
        </p:nvSpPr>
        <p:spPr/>
        <p:txBody>
          <a:bodyPr/>
          <a:lstStyle/>
          <a:p>
            <a:fld id="{E85F8DDF-8AFC-8646-B8D0-760B59A3E8D0}" type="slidenum">
              <a:rPr lang="en-GB" smtClean="0"/>
              <a:t>‹#›</a:t>
            </a:fld>
            <a:endParaRPr lang="en-GB"/>
          </a:p>
        </p:txBody>
      </p:sp>
    </p:spTree>
    <p:extLst>
      <p:ext uri="{BB962C8B-B14F-4D97-AF65-F5344CB8AC3E}">
        <p14:creationId xmlns:p14="http://schemas.microsoft.com/office/powerpoint/2010/main" val="2102051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6B3E5-2979-5055-225F-D51F16F0DAC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E45DCAD-0BC2-3A10-528B-5698E5BCE2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0CBE47B-0A3A-929D-9E62-D6A98E0B5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521980-73CD-D527-14BE-8B49C3139B26}"/>
              </a:ext>
            </a:extLst>
          </p:cNvPr>
          <p:cNvSpPr>
            <a:spLocks noGrp="1"/>
          </p:cNvSpPr>
          <p:nvPr>
            <p:ph type="dt" sz="half" idx="10"/>
          </p:nvPr>
        </p:nvSpPr>
        <p:spPr/>
        <p:txBody>
          <a:bodyPr/>
          <a:lstStyle/>
          <a:p>
            <a:fld id="{9DFF7902-5DF5-634F-8553-17640CDD771B}" type="datetimeFigureOut">
              <a:rPr lang="en-GB" smtClean="0"/>
              <a:t>09/05/2023</a:t>
            </a:fld>
            <a:endParaRPr lang="en-GB"/>
          </a:p>
        </p:txBody>
      </p:sp>
      <p:sp>
        <p:nvSpPr>
          <p:cNvPr id="6" name="Footer Placeholder 5">
            <a:extLst>
              <a:ext uri="{FF2B5EF4-FFF2-40B4-BE49-F238E27FC236}">
                <a16:creationId xmlns:a16="http://schemas.microsoft.com/office/drawing/2014/main" id="{D5C563FF-266A-3F32-9722-014E3C1E27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5535FD-5F7F-418E-2216-2D713512BA07}"/>
              </a:ext>
            </a:extLst>
          </p:cNvPr>
          <p:cNvSpPr>
            <a:spLocks noGrp="1"/>
          </p:cNvSpPr>
          <p:nvPr>
            <p:ph type="sldNum" sz="quarter" idx="12"/>
          </p:nvPr>
        </p:nvSpPr>
        <p:spPr/>
        <p:txBody>
          <a:bodyPr/>
          <a:lstStyle/>
          <a:p>
            <a:fld id="{E85F8DDF-8AFC-8646-B8D0-760B59A3E8D0}" type="slidenum">
              <a:rPr lang="en-GB" smtClean="0"/>
              <a:t>‹#›</a:t>
            </a:fld>
            <a:endParaRPr lang="en-GB"/>
          </a:p>
        </p:txBody>
      </p:sp>
    </p:spTree>
    <p:extLst>
      <p:ext uri="{BB962C8B-B14F-4D97-AF65-F5344CB8AC3E}">
        <p14:creationId xmlns:p14="http://schemas.microsoft.com/office/powerpoint/2010/main" val="1969196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93A30E-84C7-4DFA-ED4E-F9B2EC3FC9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9EA3895-1E1E-D982-22D8-A8D090C95B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1B0821F-93EF-0DE0-E3A4-44CAB136AD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F7902-5DF5-634F-8553-17640CDD771B}" type="datetimeFigureOut">
              <a:rPr lang="en-GB" smtClean="0"/>
              <a:t>09/05/2023</a:t>
            </a:fld>
            <a:endParaRPr lang="en-GB"/>
          </a:p>
        </p:txBody>
      </p:sp>
      <p:sp>
        <p:nvSpPr>
          <p:cNvPr id="5" name="Footer Placeholder 4">
            <a:extLst>
              <a:ext uri="{FF2B5EF4-FFF2-40B4-BE49-F238E27FC236}">
                <a16:creationId xmlns:a16="http://schemas.microsoft.com/office/drawing/2014/main" id="{AF0683F7-E2C9-F1E0-03FB-1D576B5C7D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1F2454A-CAA7-9586-EF18-B1C59FDFA6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F8DDF-8AFC-8646-B8D0-760B59A3E8D0}" type="slidenum">
              <a:rPr lang="en-GB" smtClean="0"/>
              <a:t>‹#›</a:t>
            </a:fld>
            <a:endParaRPr lang="en-GB"/>
          </a:p>
        </p:txBody>
      </p:sp>
    </p:spTree>
    <p:extLst>
      <p:ext uri="{BB962C8B-B14F-4D97-AF65-F5344CB8AC3E}">
        <p14:creationId xmlns:p14="http://schemas.microsoft.com/office/powerpoint/2010/main" val="9867767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1E775D-2A44-4127-AFBC-D0BADCFBCF64}" type="datetimeFigureOut">
              <a:rPr lang="en-GB" smtClean="0"/>
              <a:t>09/05/2023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22FCB-ED03-47A7-8513-61B5DA97E8C0}" type="slidenum">
              <a:rPr lang="en-GB" smtClean="0"/>
              <a:t>‹#›</a:t>
            </a:fld>
            <a:endParaRPr lang="en-GB"/>
          </a:p>
        </p:txBody>
      </p:sp>
    </p:spTree>
    <p:extLst>
      <p:ext uri="{BB962C8B-B14F-4D97-AF65-F5344CB8AC3E}">
        <p14:creationId xmlns:p14="http://schemas.microsoft.com/office/powerpoint/2010/main" val="4130884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039A19-C58E-4937-F0D6-55AE0A1632AD}"/>
              </a:ext>
            </a:extLst>
          </p:cNvPr>
          <p:cNvSpPr/>
          <p:nvPr/>
        </p:nvSpPr>
        <p:spPr>
          <a:xfrm>
            <a:off x="0" y="12356"/>
            <a:ext cx="12192000" cy="6858000"/>
          </a:xfrm>
          <a:prstGeom prst="rect">
            <a:avLst/>
          </a:prstGeom>
          <a:gradFill flip="none" rotWithShape="1">
            <a:gsLst>
              <a:gs pos="0">
                <a:schemeClr val="accent5">
                  <a:lumMod val="75000"/>
                </a:schemeClr>
              </a:gs>
              <a:gs pos="66000">
                <a:schemeClr val="accent5">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ark, lit, column, colonnade&#10;&#10;Description automatically generated">
            <a:extLst>
              <a:ext uri="{FF2B5EF4-FFF2-40B4-BE49-F238E27FC236}">
                <a16:creationId xmlns:a16="http://schemas.microsoft.com/office/drawing/2014/main" id="{0703BFA0-D49D-D837-AAA3-785699A811A8}"/>
              </a:ext>
            </a:extLst>
          </p:cNvPr>
          <p:cNvPicPr>
            <a:picLocks noChangeAspect="1"/>
          </p:cNvPicPr>
          <p:nvPr/>
        </p:nvPicPr>
        <p:blipFill rotWithShape="1">
          <a:blip r:embed="rId3">
            <a:extLst>
              <a:ext uri="{28A0092B-C50C-407E-A947-70E740481C1C}">
                <a14:useLocalDpi xmlns:a14="http://schemas.microsoft.com/office/drawing/2010/main"/>
              </a:ext>
            </a:extLst>
          </a:blip>
          <a:srcRect l="36252" t="693" b="44005"/>
          <a:stretch/>
        </p:blipFill>
        <p:spPr>
          <a:xfrm>
            <a:off x="0" y="12356"/>
            <a:ext cx="11874842" cy="6858000"/>
          </a:xfrm>
          <a:prstGeom prst="rect">
            <a:avLst/>
          </a:prstGeom>
        </p:spPr>
      </p:pic>
      <p:sp>
        <p:nvSpPr>
          <p:cNvPr id="4" name="Title 3">
            <a:extLst>
              <a:ext uri="{FF2B5EF4-FFF2-40B4-BE49-F238E27FC236}">
                <a16:creationId xmlns:a16="http://schemas.microsoft.com/office/drawing/2014/main" id="{DF9116E7-0C28-EECE-8167-567F377F7BF1}"/>
              </a:ext>
            </a:extLst>
          </p:cNvPr>
          <p:cNvSpPr>
            <a:spLocks noGrp="1"/>
          </p:cNvSpPr>
          <p:nvPr>
            <p:ph type="ctrTitle"/>
          </p:nvPr>
        </p:nvSpPr>
        <p:spPr>
          <a:xfrm>
            <a:off x="5904470" y="2345682"/>
            <a:ext cx="5292811" cy="2387600"/>
          </a:xfrm>
        </p:spPr>
        <p:txBody>
          <a:bodyPr>
            <a:normAutofit fontScale="90000"/>
          </a:bodyPr>
          <a:lstStyle/>
          <a:p>
            <a:r>
              <a:rPr lang="en-GB" dirty="0">
                <a:solidFill>
                  <a:schemeClr val="accent4">
                    <a:lumMod val="60000"/>
                    <a:lumOff val="40000"/>
                  </a:schemeClr>
                </a:solidFill>
                <a:latin typeface="Spray Letters" panose="02000500000000000000" pitchFamily="2" charset="77"/>
              </a:rPr>
              <a:t>A call to arms</a:t>
            </a:r>
            <a:r>
              <a:rPr lang="en-GB" dirty="0">
                <a:solidFill>
                  <a:srgbClr val="FFC000"/>
                </a:solidFill>
                <a:latin typeface="Spray Letters" panose="02000500000000000000" pitchFamily="2" charset="77"/>
              </a:rPr>
              <a:t>: </a:t>
            </a:r>
            <a:r>
              <a:rPr lang="en-GB" dirty="0">
                <a:solidFill>
                  <a:schemeClr val="bg1"/>
                </a:solidFill>
              </a:rPr>
              <a:t>Raising the bar for Project Controls!</a:t>
            </a:r>
          </a:p>
        </p:txBody>
      </p:sp>
      <p:sp>
        <p:nvSpPr>
          <p:cNvPr id="5" name="Subtitle 4">
            <a:extLst>
              <a:ext uri="{FF2B5EF4-FFF2-40B4-BE49-F238E27FC236}">
                <a16:creationId xmlns:a16="http://schemas.microsoft.com/office/drawing/2014/main" id="{8AA22A95-14FC-04E9-F015-4270DC4ACC9D}"/>
              </a:ext>
            </a:extLst>
          </p:cNvPr>
          <p:cNvSpPr>
            <a:spLocks noGrp="1"/>
          </p:cNvSpPr>
          <p:nvPr>
            <p:ph type="subTitle" idx="1"/>
          </p:nvPr>
        </p:nvSpPr>
        <p:spPr>
          <a:xfrm>
            <a:off x="6651025" y="5280561"/>
            <a:ext cx="3799703" cy="455076"/>
          </a:xfrm>
        </p:spPr>
        <p:txBody>
          <a:bodyPr>
            <a:normAutofit/>
          </a:bodyPr>
          <a:lstStyle/>
          <a:p>
            <a:r>
              <a:rPr lang="en-GB" sz="2000" b="1" dirty="0">
                <a:solidFill>
                  <a:schemeClr val="accent6">
                    <a:lumMod val="60000"/>
                    <a:lumOff val="40000"/>
                  </a:schemeClr>
                </a:solidFill>
              </a:rPr>
              <a:t>Simon Taylor </a:t>
            </a:r>
            <a:r>
              <a:rPr lang="en-GB" sz="2000" dirty="0">
                <a:solidFill>
                  <a:schemeClr val="bg1"/>
                </a:solidFill>
              </a:rPr>
              <a:t>&amp;</a:t>
            </a:r>
            <a:r>
              <a:rPr lang="en-GB" sz="2000" b="1" dirty="0">
                <a:solidFill>
                  <a:schemeClr val="bg1"/>
                </a:solidFill>
              </a:rPr>
              <a:t> </a:t>
            </a:r>
            <a:r>
              <a:rPr lang="en-GB" sz="2000" b="1" dirty="0">
                <a:solidFill>
                  <a:srgbClr val="CCABDE"/>
                </a:solidFill>
              </a:rPr>
              <a:t>Carolyn Browning</a:t>
            </a:r>
          </a:p>
        </p:txBody>
      </p:sp>
    </p:spTree>
    <p:extLst>
      <p:ext uri="{BB962C8B-B14F-4D97-AF65-F5344CB8AC3E}">
        <p14:creationId xmlns:p14="http://schemas.microsoft.com/office/powerpoint/2010/main" val="4228547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89A87A-1366-474A-6D84-803785F4D6CC}"/>
              </a:ext>
            </a:extLst>
          </p:cNvPr>
          <p:cNvSpPr/>
          <p:nvPr/>
        </p:nvSpPr>
        <p:spPr>
          <a:xfrm>
            <a:off x="0" y="0"/>
            <a:ext cx="12192000" cy="6858000"/>
          </a:xfrm>
          <a:prstGeom prst="rect">
            <a:avLst/>
          </a:prstGeom>
          <a:gradFill>
            <a:gsLst>
              <a:gs pos="0">
                <a:schemeClr val="accent5">
                  <a:lumMod val="75000"/>
                </a:schemeClr>
              </a:gs>
              <a:gs pos="66000">
                <a:schemeClr val="accent5">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3">
            <a:extLst>
              <a:ext uri="{FF2B5EF4-FFF2-40B4-BE49-F238E27FC236}">
                <a16:creationId xmlns:a16="http://schemas.microsoft.com/office/drawing/2014/main" id="{DA7B16BC-1F8D-C895-652A-EF221E731FCE}"/>
              </a:ext>
            </a:extLst>
          </p:cNvPr>
          <p:cNvSpPr txBox="1">
            <a:spLocks/>
          </p:cNvSpPr>
          <p:nvPr/>
        </p:nvSpPr>
        <p:spPr>
          <a:xfrm rot="21332587">
            <a:off x="477631" y="344915"/>
            <a:ext cx="6183028" cy="46835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400" dirty="0">
                <a:solidFill>
                  <a:srgbClr val="92D050"/>
                </a:solidFill>
                <a:latin typeface="Spray Letters" panose="02000500000000000000" pitchFamily="2" charset="77"/>
              </a:rPr>
              <a:t>But AI is going to fix all this right!?</a:t>
            </a:r>
          </a:p>
          <a:p>
            <a:r>
              <a:rPr lang="en-GB" sz="5400" dirty="0">
                <a:solidFill>
                  <a:srgbClr val="92D050"/>
                </a:solidFill>
                <a:latin typeface="Spray Letters" panose="02000500000000000000" pitchFamily="2" charset="77"/>
              </a:rPr>
              <a:t> </a:t>
            </a:r>
          </a:p>
          <a:p>
            <a:r>
              <a:rPr lang="en-GB" sz="5400" dirty="0">
                <a:solidFill>
                  <a:srgbClr val="92D050"/>
                </a:solidFill>
                <a:latin typeface="Spray Letters" panose="02000500000000000000" pitchFamily="2" charset="77"/>
              </a:rPr>
              <a:t>Robots will tell us what to do?</a:t>
            </a:r>
          </a:p>
        </p:txBody>
      </p:sp>
      <p:pic>
        <p:nvPicPr>
          <p:cNvPr id="5" name="Picture 4" descr="A cow with a yellow tag&#10;&#10;Description automatically generated with medium confidence">
            <a:extLst>
              <a:ext uri="{FF2B5EF4-FFF2-40B4-BE49-F238E27FC236}">
                <a16:creationId xmlns:a16="http://schemas.microsoft.com/office/drawing/2014/main" id="{2E1C6152-E200-C827-1D0B-F0C3C0A2FF7C}"/>
              </a:ext>
            </a:extLst>
          </p:cNvPr>
          <p:cNvPicPr>
            <a:picLocks noChangeAspect="1"/>
          </p:cNvPicPr>
          <p:nvPr/>
        </p:nvPicPr>
        <p:blipFill rotWithShape="1">
          <a:blip r:embed="rId3">
            <a:extLst>
              <a:ext uri="{28A0092B-C50C-407E-A947-70E740481C1C}">
                <a14:useLocalDpi xmlns:a14="http://schemas.microsoft.com/office/drawing/2010/main"/>
              </a:ext>
            </a:extLst>
          </a:blip>
          <a:srcRect l="19505" r="16319"/>
          <a:stretch/>
        </p:blipFill>
        <p:spPr>
          <a:xfrm>
            <a:off x="6027906" y="1927655"/>
            <a:ext cx="5610100" cy="4930346"/>
          </a:xfrm>
          <a:prstGeom prst="rect">
            <a:avLst/>
          </a:prstGeom>
        </p:spPr>
      </p:pic>
      <p:cxnSp>
        <p:nvCxnSpPr>
          <p:cNvPr id="6" name="Straight Connector 5">
            <a:extLst>
              <a:ext uri="{FF2B5EF4-FFF2-40B4-BE49-F238E27FC236}">
                <a16:creationId xmlns:a16="http://schemas.microsoft.com/office/drawing/2014/main" id="{CEDBFF76-5A20-8176-522F-0F5FEC40E847}"/>
              </a:ext>
            </a:extLst>
          </p:cNvPr>
          <p:cNvCxnSpPr>
            <a:cxnSpLocks/>
          </p:cNvCxnSpPr>
          <p:nvPr/>
        </p:nvCxnSpPr>
        <p:spPr>
          <a:xfrm>
            <a:off x="0" y="667262"/>
            <a:ext cx="1219200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E0EB3B3-BDCD-6E08-29B6-E9565492EAB6}"/>
              </a:ext>
            </a:extLst>
          </p:cNvPr>
          <p:cNvSpPr txBox="1"/>
          <p:nvPr/>
        </p:nvSpPr>
        <p:spPr>
          <a:xfrm>
            <a:off x="6833286" y="318306"/>
            <a:ext cx="5215393" cy="276999"/>
          </a:xfrm>
          <a:prstGeom prst="rect">
            <a:avLst/>
          </a:prstGeom>
          <a:noFill/>
        </p:spPr>
        <p:txBody>
          <a:bodyPr wrap="square" rtlCol="0">
            <a:spAutoFit/>
          </a:bodyPr>
          <a:lstStyle/>
          <a:p>
            <a:pPr algn="r"/>
            <a:r>
              <a:rPr lang="en-US" sz="1200" b="1" dirty="0">
                <a:solidFill>
                  <a:schemeClr val="bg1"/>
                </a:solidFill>
              </a:rPr>
              <a:t>A call to arms</a:t>
            </a:r>
            <a:r>
              <a:rPr lang="en-US" sz="1200" dirty="0">
                <a:solidFill>
                  <a:schemeClr val="bg1"/>
                </a:solidFill>
              </a:rPr>
              <a:t>: Raising the bar for Project Controls!</a:t>
            </a:r>
          </a:p>
        </p:txBody>
      </p:sp>
      <p:sp>
        <p:nvSpPr>
          <p:cNvPr id="10" name="Arc 9">
            <a:extLst>
              <a:ext uri="{FF2B5EF4-FFF2-40B4-BE49-F238E27FC236}">
                <a16:creationId xmlns:a16="http://schemas.microsoft.com/office/drawing/2014/main" id="{856A4690-D7BA-085E-31CE-2730209E05F3}"/>
              </a:ext>
            </a:extLst>
          </p:cNvPr>
          <p:cNvSpPr/>
          <p:nvPr/>
        </p:nvSpPr>
        <p:spPr>
          <a:xfrm rot="3162537" flipV="1">
            <a:off x="5323578" y="4066497"/>
            <a:ext cx="2996653" cy="1173892"/>
          </a:xfrm>
          <a:custGeom>
            <a:avLst/>
            <a:gdLst>
              <a:gd name="connsiteX0" fmla="*/ 1498326 w 2996653"/>
              <a:gd name="connsiteY0" fmla="*/ 0 h 1173892"/>
              <a:gd name="connsiteX1" fmla="*/ 2996653 w 2996653"/>
              <a:gd name="connsiteY1" fmla="*/ 586946 h 1173892"/>
              <a:gd name="connsiteX2" fmla="*/ 2467244 w 2996653"/>
              <a:gd name="connsiteY2" fmla="*/ 586946 h 1173892"/>
              <a:gd name="connsiteX3" fmla="*/ 1982786 w 2996653"/>
              <a:gd name="connsiteY3" fmla="*/ 586946 h 1173892"/>
              <a:gd name="connsiteX4" fmla="*/ 1498327 w 2996653"/>
              <a:gd name="connsiteY4" fmla="*/ 586946 h 1173892"/>
              <a:gd name="connsiteX5" fmla="*/ 1498326 w 2996653"/>
              <a:gd name="connsiteY5" fmla="*/ 0 h 1173892"/>
              <a:gd name="connsiteX0" fmla="*/ 1498326 w 2996653"/>
              <a:gd name="connsiteY0" fmla="*/ 0 h 1173892"/>
              <a:gd name="connsiteX1" fmla="*/ 2996653 w 2996653"/>
              <a:gd name="connsiteY1" fmla="*/ 586946 h 1173892"/>
            </a:gdLst>
            <a:ahLst/>
            <a:cxnLst>
              <a:cxn ang="0">
                <a:pos x="connsiteX0" y="connsiteY0"/>
              </a:cxn>
              <a:cxn ang="0">
                <a:pos x="connsiteX1" y="connsiteY1"/>
              </a:cxn>
            </a:cxnLst>
            <a:rect l="l" t="t" r="r" b="b"/>
            <a:pathLst>
              <a:path w="2996653" h="1173892" stroke="0" extrusionOk="0">
                <a:moveTo>
                  <a:pt x="1498326" y="0"/>
                </a:moveTo>
                <a:cubicBezTo>
                  <a:pt x="2272272" y="-33035"/>
                  <a:pt x="2939242" y="284332"/>
                  <a:pt x="2996653" y="586946"/>
                </a:cubicBezTo>
                <a:cubicBezTo>
                  <a:pt x="2783604" y="636099"/>
                  <a:pt x="2664138" y="552555"/>
                  <a:pt x="2467244" y="586946"/>
                </a:cubicBezTo>
                <a:cubicBezTo>
                  <a:pt x="2270350" y="621337"/>
                  <a:pt x="2224280" y="584548"/>
                  <a:pt x="1982786" y="586946"/>
                </a:cubicBezTo>
                <a:cubicBezTo>
                  <a:pt x="1741292" y="589344"/>
                  <a:pt x="1660469" y="540962"/>
                  <a:pt x="1498327" y="586946"/>
                </a:cubicBezTo>
                <a:cubicBezTo>
                  <a:pt x="1495518" y="382250"/>
                  <a:pt x="1506653" y="164837"/>
                  <a:pt x="1498326" y="0"/>
                </a:cubicBezTo>
                <a:close/>
              </a:path>
              <a:path w="2996653" h="1173892" fill="none" extrusionOk="0">
                <a:moveTo>
                  <a:pt x="1498326" y="0"/>
                </a:moveTo>
                <a:cubicBezTo>
                  <a:pt x="2258870" y="58843"/>
                  <a:pt x="3019293" y="266821"/>
                  <a:pt x="2996653" y="586946"/>
                </a:cubicBezTo>
              </a:path>
              <a:path w="2996653" h="1173892" fill="none" stroke="0" extrusionOk="0">
                <a:moveTo>
                  <a:pt x="1498326" y="0"/>
                </a:moveTo>
                <a:cubicBezTo>
                  <a:pt x="2284193" y="-27300"/>
                  <a:pt x="3046620" y="181471"/>
                  <a:pt x="2996653" y="586946"/>
                </a:cubicBezTo>
              </a:path>
            </a:pathLst>
          </a:custGeom>
          <a:ln w="15875">
            <a:solidFill>
              <a:srgbClr val="92D050"/>
            </a:solidFill>
            <a:extLst>
              <a:ext uri="{C807C97D-BFC1-408E-A445-0C87EB9F89A2}">
                <ask:lineSketchStyleProps xmlns:ask="http://schemas.microsoft.com/office/drawing/2018/sketchyshapes" sd="1219033472">
                  <a:prstGeom prst="arc">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83423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graphical user interface">
            <a:extLst>
              <a:ext uri="{FF2B5EF4-FFF2-40B4-BE49-F238E27FC236}">
                <a16:creationId xmlns:a16="http://schemas.microsoft.com/office/drawing/2014/main" id="{D0C10238-717E-3EE9-62DB-7D11FFFD3E2D}"/>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334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74BD1F04-6678-13DB-A053-936A26780B0C}"/>
              </a:ext>
            </a:extLst>
          </p:cNvPr>
          <p:cNvCxnSpPr>
            <a:cxnSpLocks/>
          </p:cNvCxnSpPr>
          <p:nvPr/>
        </p:nvCxnSpPr>
        <p:spPr>
          <a:xfrm>
            <a:off x="2885250" y="667262"/>
            <a:ext cx="930675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045EC3C-930C-8292-0057-EA840C02E37B}"/>
              </a:ext>
            </a:extLst>
          </p:cNvPr>
          <p:cNvSpPr/>
          <p:nvPr/>
        </p:nvSpPr>
        <p:spPr>
          <a:xfrm>
            <a:off x="0" y="0"/>
            <a:ext cx="288525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477AF9-7A86-80C1-963B-D400D883C3ED}"/>
              </a:ext>
            </a:extLst>
          </p:cNvPr>
          <p:cNvSpPr>
            <a:spLocks noGrp="1"/>
          </p:cNvSpPr>
          <p:nvPr>
            <p:ph type="title"/>
          </p:nvPr>
        </p:nvSpPr>
        <p:spPr>
          <a:xfrm rot="21254457">
            <a:off x="1391927" y="184669"/>
            <a:ext cx="5686192" cy="1325563"/>
          </a:xfrm>
        </p:spPr>
        <p:txBody>
          <a:bodyPr>
            <a:normAutofit/>
          </a:bodyPr>
          <a:lstStyle/>
          <a:p>
            <a:r>
              <a:rPr lang="en-GB" dirty="0">
                <a:solidFill>
                  <a:srgbClr val="92D050"/>
                </a:solidFill>
                <a:latin typeface="Spray Letters" panose="02000500000000000000" pitchFamily="2" charset="77"/>
              </a:rPr>
              <a:t>The Challenge.</a:t>
            </a:r>
            <a:br>
              <a:rPr lang="en-GB" dirty="0">
                <a:solidFill>
                  <a:srgbClr val="92D050"/>
                </a:solidFill>
                <a:latin typeface="Spray Letters" panose="02000500000000000000" pitchFamily="2" charset="77"/>
              </a:rPr>
            </a:br>
            <a:endParaRPr lang="en-GB" dirty="0">
              <a:solidFill>
                <a:srgbClr val="92D050"/>
              </a:solidFill>
              <a:latin typeface="Spray Letters" panose="02000500000000000000" pitchFamily="2" charset="77"/>
            </a:endParaRPr>
          </a:p>
        </p:txBody>
      </p:sp>
      <p:sp>
        <p:nvSpPr>
          <p:cNvPr id="14" name="TextBox 13">
            <a:extLst>
              <a:ext uri="{FF2B5EF4-FFF2-40B4-BE49-F238E27FC236}">
                <a16:creationId xmlns:a16="http://schemas.microsoft.com/office/drawing/2014/main" id="{FC048EE2-38E9-E650-4918-E3C73A949903}"/>
              </a:ext>
            </a:extLst>
          </p:cNvPr>
          <p:cNvSpPr txBox="1"/>
          <p:nvPr/>
        </p:nvSpPr>
        <p:spPr>
          <a:xfrm>
            <a:off x="6833286" y="318306"/>
            <a:ext cx="5215393" cy="276999"/>
          </a:xfrm>
          <a:prstGeom prst="rect">
            <a:avLst/>
          </a:prstGeom>
          <a:noFill/>
        </p:spPr>
        <p:txBody>
          <a:bodyPr wrap="square" rtlCol="0">
            <a:spAutoFit/>
          </a:bodyPr>
          <a:lstStyle/>
          <a:p>
            <a:pPr algn="r"/>
            <a:r>
              <a:rPr lang="en-US" sz="1200" b="1" dirty="0">
                <a:solidFill>
                  <a:schemeClr val="accent5">
                    <a:lumMod val="50000"/>
                  </a:schemeClr>
                </a:solidFill>
              </a:rPr>
              <a:t>A call to arms</a:t>
            </a:r>
            <a:r>
              <a:rPr lang="en-US" sz="1200" dirty="0">
                <a:solidFill>
                  <a:schemeClr val="accent5">
                    <a:lumMod val="50000"/>
                  </a:schemeClr>
                </a:solidFill>
              </a:rPr>
              <a:t>: </a:t>
            </a:r>
            <a:r>
              <a:rPr lang="en-US" sz="1200" dirty="0">
                <a:solidFill>
                  <a:srgbClr val="92D050"/>
                </a:solidFill>
              </a:rPr>
              <a:t>Raising the bar for Project Controls!</a:t>
            </a:r>
          </a:p>
        </p:txBody>
      </p:sp>
      <p:pic>
        <p:nvPicPr>
          <p:cNvPr id="18" name="Picture 17" descr="A picture containing building, column, tall, dark&#10;&#10;Description automatically generated">
            <a:extLst>
              <a:ext uri="{FF2B5EF4-FFF2-40B4-BE49-F238E27FC236}">
                <a16:creationId xmlns:a16="http://schemas.microsoft.com/office/drawing/2014/main" id="{25928EBD-5E13-3EAF-2477-F4544A9B441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
            <a:ext cx="2292332" cy="6858001"/>
          </a:xfrm>
          <a:prstGeom prst="rect">
            <a:avLst/>
          </a:prstGeom>
        </p:spPr>
      </p:pic>
      <p:sp>
        <p:nvSpPr>
          <p:cNvPr id="4" name="Arrow: U-Turn 3">
            <a:extLst>
              <a:ext uri="{FF2B5EF4-FFF2-40B4-BE49-F238E27FC236}">
                <a16:creationId xmlns:a16="http://schemas.microsoft.com/office/drawing/2014/main" id="{770BFF9E-185C-4A16-ED86-F9EB948FCFC5}"/>
              </a:ext>
            </a:extLst>
          </p:cNvPr>
          <p:cNvSpPr/>
          <p:nvPr/>
        </p:nvSpPr>
        <p:spPr>
          <a:xfrm rot="16200000" flipV="1">
            <a:off x="8366671" y="1975488"/>
            <a:ext cx="2447294" cy="4206237"/>
          </a:xfrm>
          <a:prstGeom prst="uturnArrow">
            <a:avLst>
              <a:gd name="adj1" fmla="val 16184"/>
              <a:gd name="adj2" fmla="val 17392"/>
              <a:gd name="adj3" fmla="val 24740"/>
              <a:gd name="adj4" fmla="val 58075"/>
              <a:gd name="adj5" fmla="val 100000"/>
            </a:avLst>
          </a:prstGeom>
          <a:gradFill>
            <a:gsLst>
              <a:gs pos="0">
                <a:srgbClr val="92D050"/>
              </a:gs>
              <a:gs pos="100000">
                <a:schemeClr val="accent5">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 name="TextBox 5">
            <a:extLst>
              <a:ext uri="{FF2B5EF4-FFF2-40B4-BE49-F238E27FC236}">
                <a16:creationId xmlns:a16="http://schemas.microsoft.com/office/drawing/2014/main" id="{5D9703EE-072C-32FB-6C04-0E1252D845F7}"/>
              </a:ext>
            </a:extLst>
          </p:cNvPr>
          <p:cNvSpPr txBox="1"/>
          <p:nvPr/>
        </p:nvSpPr>
        <p:spPr>
          <a:xfrm>
            <a:off x="8766431" y="4902442"/>
            <a:ext cx="2275942" cy="400110"/>
          </a:xfrm>
          <a:prstGeom prst="rect">
            <a:avLst/>
          </a:prstGeom>
          <a:noFill/>
        </p:spPr>
        <p:txBody>
          <a:bodyPr wrap="square" rtlCol="0">
            <a:spAutoFit/>
          </a:bodyPr>
          <a:lstStyle/>
          <a:p>
            <a:r>
              <a:rPr lang="en-GB" sz="2000" b="1" dirty="0">
                <a:solidFill>
                  <a:schemeClr val="bg1"/>
                </a:solidFill>
              </a:rPr>
              <a:t>Failing to address</a:t>
            </a:r>
          </a:p>
        </p:txBody>
      </p:sp>
      <p:sp>
        <p:nvSpPr>
          <p:cNvPr id="3" name="Rectangle 2">
            <a:extLst>
              <a:ext uri="{FF2B5EF4-FFF2-40B4-BE49-F238E27FC236}">
                <a16:creationId xmlns:a16="http://schemas.microsoft.com/office/drawing/2014/main" id="{C20D8CB9-D9F1-3539-6E9B-8967B5C99715}"/>
              </a:ext>
            </a:extLst>
          </p:cNvPr>
          <p:cNvSpPr/>
          <p:nvPr/>
        </p:nvSpPr>
        <p:spPr>
          <a:xfrm>
            <a:off x="7176504" y="4602607"/>
            <a:ext cx="1510295" cy="1047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5">
            <a:extLst>
              <a:ext uri="{FF2B5EF4-FFF2-40B4-BE49-F238E27FC236}">
                <a16:creationId xmlns:a16="http://schemas.microsoft.com/office/drawing/2014/main" id="{CCCDC4E0-92D4-1720-7D1D-19D30F606A86}"/>
              </a:ext>
            </a:extLst>
          </p:cNvPr>
          <p:cNvSpPr>
            <a:spLocks noGrp="1"/>
          </p:cNvSpPr>
          <p:nvPr>
            <p:ph idx="1"/>
          </p:nvPr>
        </p:nvSpPr>
        <p:spPr>
          <a:xfrm>
            <a:off x="3436767" y="1555745"/>
            <a:ext cx="7000456" cy="4794212"/>
          </a:xfrm>
        </p:spPr>
        <p:txBody>
          <a:bodyPr>
            <a:normAutofit fontScale="92500" lnSpcReduction="10000"/>
          </a:bodyPr>
          <a:lstStyle/>
          <a:p>
            <a:pPr marL="0" indent="0">
              <a:buNone/>
            </a:pPr>
            <a:r>
              <a:rPr lang="en-GB" b="1" dirty="0">
                <a:solidFill>
                  <a:schemeClr val="accent5">
                    <a:lumMod val="50000"/>
                  </a:schemeClr>
                </a:solidFill>
              </a:rPr>
              <a:t>Organisations and projects need to transform;</a:t>
            </a:r>
          </a:p>
          <a:p>
            <a:pPr lvl="1">
              <a:buClr>
                <a:srgbClr val="92D050"/>
              </a:buClr>
            </a:pPr>
            <a:r>
              <a:rPr lang="en-GB" dirty="0"/>
              <a:t>Technology</a:t>
            </a:r>
          </a:p>
          <a:p>
            <a:pPr lvl="1">
              <a:buClr>
                <a:srgbClr val="92D050"/>
              </a:buClr>
            </a:pPr>
            <a:r>
              <a:rPr lang="en-GB" dirty="0"/>
              <a:t>Environmental, Social and Governance Standards</a:t>
            </a:r>
          </a:p>
          <a:p>
            <a:endParaRPr lang="en-GB" dirty="0"/>
          </a:p>
          <a:p>
            <a:pPr marL="0" indent="0">
              <a:buNone/>
            </a:pPr>
            <a:r>
              <a:rPr lang="en-GB" b="1" dirty="0">
                <a:solidFill>
                  <a:schemeClr val="accent5">
                    <a:lumMod val="50000"/>
                  </a:schemeClr>
                </a:solidFill>
              </a:rPr>
              <a:t>Blocked By Skill Gaps;</a:t>
            </a:r>
          </a:p>
          <a:p>
            <a:pPr lvl="1">
              <a:buClr>
                <a:srgbClr val="92D050"/>
              </a:buClr>
            </a:pPr>
            <a:r>
              <a:rPr lang="en-GB" dirty="0"/>
              <a:t>Cognitive and core skills</a:t>
            </a:r>
          </a:p>
          <a:p>
            <a:pPr lvl="1">
              <a:buClr>
                <a:srgbClr val="92D050"/>
              </a:buClr>
            </a:pPr>
            <a:r>
              <a:rPr lang="en-GB" dirty="0"/>
              <a:t>Outdated regulatory and governance frameworks</a:t>
            </a:r>
          </a:p>
          <a:p>
            <a:pPr lvl="1">
              <a:buClr>
                <a:srgbClr val="92D050"/>
              </a:buClr>
            </a:pPr>
            <a:r>
              <a:rPr lang="en-GB" dirty="0"/>
              <a:t>Technological Competence</a:t>
            </a:r>
          </a:p>
          <a:p>
            <a:pPr lvl="1"/>
            <a:endParaRPr lang="en-GB" dirty="0"/>
          </a:p>
          <a:p>
            <a:pPr marL="0" indent="0">
              <a:buNone/>
            </a:pPr>
            <a:r>
              <a:rPr lang="en-GB" b="1" dirty="0">
                <a:solidFill>
                  <a:schemeClr val="accent5">
                    <a:lumMod val="50000"/>
                  </a:schemeClr>
                </a:solidFill>
              </a:rPr>
              <a:t>Historically, high incentivisation on;</a:t>
            </a:r>
          </a:p>
          <a:p>
            <a:pPr lvl="1">
              <a:buClr>
                <a:srgbClr val="92D050"/>
              </a:buClr>
            </a:pPr>
            <a:r>
              <a:rPr lang="en-GB" dirty="0"/>
              <a:t>Results and metrics</a:t>
            </a:r>
          </a:p>
          <a:p>
            <a:pPr lvl="1">
              <a:buClr>
                <a:srgbClr val="92D050"/>
              </a:buClr>
            </a:pPr>
            <a:r>
              <a:rPr lang="en-GB" dirty="0"/>
              <a:t>No bad news</a:t>
            </a:r>
          </a:p>
          <a:p>
            <a:pPr lvl="1">
              <a:buClr>
                <a:srgbClr val="92D050"/>
              </a:buClr>
            </a:pPr>
            <a:r>
              <a:rPr lang="en-GB" dirty="0"/>
              <a:t>Process and bureaucracy </a:t>
            </a:r>
          </a:p>
          <a:p>
            <a:pPr lvl="1"/>
            <a:endParaRPr lang="en-GB" dirty="0"/>
          </a:p>
          <a:p>
            <a:endParaRPr lang="en-GB" dirty="0"/>
          </a:p>
          <a:p>
            <a:pPr marL="0" indent="0">
              <a:buNone/>
            </a:pPr>
            <a:endParaRPr lang="en-GB" dirty="0"/>
          </a:p>
        </p:txBody>
      </p:sp>
    </p:spTree>
    <p:extLst>
      <p:ext uri="{BB962C8B-B14F-4D97-AF65-F5344CB8AC3E}">
        <p14:creationId xmlns:p14="http://schemas.microsoft.com/office/powerpoint/2010/main" val="3579935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89A87A-1366-474A-6D84-803785F4D6CC}"/>
              </a:ext>
            </a:extLst>
          </p:cNvPr>
          <p:cNvSpPr/>
          <p:nvPr/>
        </p:nvSpPr>
        <p:spPr>
          <a:xfrm>
            <a:off x="0" y="0"/>
            <a:ext cx="12192000" cy="6858000"/>
          </a:xfrm>
          <a:prstGeom prst="rect">
            <a:avLst/>
          </a:prstGeom>
          <a:gradFill>
            <a:gsLst>
              <a:gs pos="0">
                <a:schemeClr val="accent5">
                  <a:lumMod val="75000"/>
                </a:schemeClr>
              </a:gs>
              <a:gs pos="66000">
                <a:schemeClr val="accent5">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3">
            <a:extLst>
              <a:ext uri="{FF2B5EF4-FFF2-40B4-BE49-F238E27FC236}">
                <a16:creationId xmlns:a16="http://schemas.microsoft.com/office/drawing/2014/main" id="{DA7B16BC-1F8D-C895-652A-EF221E731FCE}"/>
              </a:ext>
            </a:extLst>
          </p:cNvPr>
          <p:cNvSpPr txBox="1">
            <a:spLocks/>
          </p:cNvSpPr>
          <p:nvPr/>
        </p:nvSpPr>
        <p:spPr>
          <a:xfrm rot="21332587">
            <a:off x="308816" y="1270299"/>
            <a:ext cx="6279610" cy="46835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0" dirty="0">
                <a:solidFill>
                  <a:srgbClr val="92D050"/>
                </a:solidFill>
                <a:latin typeface="Spray Letters" panose="02000500000000000000" pitchFamily="2" charset="77"/>
              </a:rPr>
              <a:t>The Future and Opportunities Ahead.</a:t>
            </a:r>
          </a:p>
        </p:txBody>
      </p:sp>
      <p:pic>
        <p:nvPicPr>
          <p:cNvPr id="5" name="Picture 4" descr="A cow with a yellow tag&#10;&#10;Description automatically generated with medium confidence">
            <a:extLst>
              <a:ext uri="{FF2B5EF4-FFF2-40B4-BE49-F238E27FC236}">
                <a16:creationId xmlns:a16="http://schemas.microsoft.com/office/drawing/2014/main" id="{2E1C6152-E200-C827-1D0B-F0C3C0A2FF7C}"/>
              </a:ext>
            </a:extLst>
          </p:cNvPr>
          <p:cNvPicPr>
            <a:picLocks noChangeAspect="1"/>
          </p:cNvPicPr>
          <p:nvPr/>
        </p:nvPicPr>
        <p:blipFill rotWithShape="1">
          <a:blip r:embed="rId3">
            <a:extLst>
              <a:ext uri="{28A0092B-C50C-407E-A947-70E740481C1C}">
                <a14:useLocalDpi xmlns:a14="http://schemas.microsoft.com/office/drawing/2010/main"/>
              </a:ext>
            </a:extLst>
          </a:blip>
          <a:srcRect l="19505" r="16319"/>
          <a:stretch/>
        </p:blipFill>
        <p:spPr>
          <a:xfrm>
            <a:off x="6027906" y="1927655"/>
            <a:ext cx="5610100" cy="4930346"/>
          </a:xfrm>
          <a:prstGeom prst="rect">
            <a:avLst/>
          </a:prstGeom>
        </p:spPr>
      </p:pic>
      <p:cxnSp>
        <p:nvCxnSpPr>
          <p:cNvPr id="6" name="Straight Connector 5">
            <a:extLst>
              <a:ext uri="{FF2B5EF4-FFF2-40B4-BE49-F238E27FC236}">
                <a16:creationId xmlns:a16="http://schemas.microsoft.com/office/drawing/2014/main" id="{CEDBFF76-5A20-8176-522F-0F5FEC40E847}"/>
              </a:ext>
            </a:extLst>
          </p:cNvPr>
          <p:cNvCxnSpPr>
            <a:cxnSpLocks/>
          </p:cNvCxnSpPr>
          <p:nvPr/>
        </p:nvCxnSpPr>
        <p:spPr>
          <a:xfrm>
            <a:off x="0" y="667262"/>
            <a:ext cx="1219200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E0EB3B3-BDCD-6E08-29B6-E9565492EAB6}"/>
              </a:ext>
            </a:extLst>
          </p:cNvPr>
          <p:cNvSpPr txBox="1"/>
          <p:nvPr/>
        </p:nvSpPr>
        <p:spPr>
          <a:xfrm>
            <a:off x="6833286" y="318306"/>
            <a:ext cx="5215393" cy="276999"/>
          </a:xfrm>
          <a:prstGeom prst="rect">
            <a:avLst/>
          </a:prstGeom>
          <a:noFill/>
        </p:spPr>
        <p:txBody>
          <a:bodyPr wrap="square" rtlCol="0">
            <a:spAutoFit/>
          </a:bodyPr>
          <a:lstStyle/>
          <a:p>
            <a:pPr algn="r"/>
            <a:r>
              <a:rPr lang="en-US" sz="1200" b="1" dirty="0">
                <a:solidFill>
                  <a:schemeClr val="bg1"/>
                </a:solidFill>
              </a:rPr>
              <a:t>A call to arms</a:t>
            </a:r>
            <a:r>
              <a:rPr lang="en-US" sz="1200" dirty="0">
                <a:solidFill>
                  <a:schemeClr val="bg1"/>
                </a:solidFill>
              </a:rPr>
              <a:t>: Raising the bar for Project Controls!</a:t>
            </a:r>
          </a:p>
        </p:txBody>
      </p:sp>
      <p:sp>
        <p:nvSpPr>
          <p:cNvPr id="10" name="Arc 9">
            <a:extLst>
              <a:ext uri="{FF2B5EF4-FFF2-40B4-BE49-F238E27FC236}">
                <a16:creationId xmlns:a16="http://schemas.microsoft.com/office/drawing/2014/main" id="{856A4690-D7BA-085E-31CE-2730209E05F3}"/>
              </a:ext>
            </a:extLst>
          </p:cNvPr>
          <p:cNvSpPr/>
          <p:nvPr/>
        </p:nvSpPr>
        <p:spPr>
          <a:xfrm rot="3162537" flipV="1">
            <a:off x="5323578" y="4066497"/>
            <a:ext cx="2996653" cy="1173892"/>
          </a:xfrm>
          <a:custGeom>
            <a:avLst/>
            <a:gdLst>
              <a:gd name="connsiteX0" fmla="*/ 1498326 w 2996653"/>
              <a:gd name="connsiteY0" fmla="*/ 0 h 1173892"/>
              <a:gd name="connsiteX1" fmla="*/ 2996653 w 2996653"/>
              <a:gd name="connsiteY1" fmla="*/ 586946 h 1173892"/>
              <a:gd name="connsiteX2" fmla="*/ 2467244 w 2996653"/>
              <a:gd name="connsiteY2" fmla="*/ 586946 h 1173892"/>
              <a:gd name="connsiteX3" fmla="*/ 1982786 w 2996653"/>
              <a:gd name="connsiteY3" fmla="*/ 586946 h 1173892"/>
              <a:gd name="connsiteX4" fmla="*/ 1498327 w 2996653"/>
              <a:gd name="connsiteY4" fmla="*/ 586946 h 1173892"/>
              <a:gd name="connsiteX5" fmla="*/ 1498326 w 2996653"/>
              <a:gd name="connsiteY5" fmla="*/ 0 h 1173892"/>
              <a:gd name="connsiteX0" fmla="*/ 1498326 w 2996653"/>
              <a:gd name="connsiteY0" fmla="*/ 0 h 1173892"/>
              <a:gd name="connsiteX1" fmla="*/ 2996653 w 2996653"/>
              <a:gd name="connsiteY1" fmla="*/ 586946 h 1173892"/>
            </a:gdLst>
            <a:ahLst/>
            <a:cxnLst>
              <a:cxn ang="0">
                <a:pos x="connsiteX0" y="connsiteY0"/>
              </a:cxn>
              <a:cxn ang="0">
                <a:pos x="connsiteX1" y="connsiteY1"/>
              </a:cxn>
            </a:cxnLst>
            <a:rect l="l" t="t" r="r" b="b"/>
            <a:pathLst>
              <a:path w="2996653" h="1173892" stroke="0" extrusionOk="0">
                <a:moveTo>
                  <a:pt x="1498326" y="0"/>
                </a:moveTo>
                <a:cubicBezTo>
                  <a:pt x="2272272" y="-33035"/>
                  <a:pt x="2939242" y="284332"/>
                  <a:pt x="2996653" y="586946"/>
                </a:cubicBezTo>
                <a:cubicBezTo>
                  <a:pt x="2783604" y="636099"/>
                  <a:pt x="2664138" y="552555"/>
                  <a:pt x="2467244" y="586946"/>
                </a:cubicBezTo>
                <a:cubicBezTo>
                  <a:pt x="2270350" y="621337"/>
                  <a:pt x="2224280" y="584548"/>
                  <a:pt x="1982786" y="586946"/>
                </a:cubicBezTo>
                <a:cubicBezTo>
                  <a:pt x="1741292" y="589344"/>
                  <a:pt x="1660469" y="540962"/>
                  <a:pt x="1498327" y="586946"/>
                </a:cubicBezTo>
                <a:cubicBezTo>
                  <a:pt x="1495518" y="382250"/>
                  <a:pt x="1506653" y="164837"/>
                  <a:pt x="1498326" y="0"/>
                </a:cubicBezTo>
                <a:close/>
              </a:path>
              <a:path w="2996653" h="1173892" fill="none" extrusionOk="0">
                <a:moveTo>
                  <a:pt x="1498326" y="0"/>
                </a:moveTo>
                <a:cubicBezTo>
                  <a:pt x="2258870" y="58843"/>
                  <a:pt x="3019293" y="266821"/>
                  <a:pt x="2996653" y="586946"/>
                </a:cubicBezTo>
              </a:path>
              <a:path w="2996653" h="1173892" fill="none" stroke="0" extrusionOk="0">
                <a:moveTo>
                  <a:pt x="1498326" y="0"/>
                </a:moveTo>
                <a:cubicBezTo>
                  <a:pt x="2284193" y="-27300"/>
                  <a:pt x="3046620" y="181471"/>
                  <a:pt x="2996653" y="586946"/>
                </a:cubicBezTo>
              </a:path>
            </a:pathLst>
          </a:custGeom>
          <a:ln w="15875">
            <a:solidFill>
              <a:srgbClr val="92D050"/>
            </a:solidFill>
            <a:extLst>
              <a:ext uri="{C807C97D-BFC1-408E-A445-0C87EB9F89A2}">
                <ask:lineSketchStyleProps xmlns:ask="http://schemas.microsoft.com/office/drawing/2018/sketchyshapes" sd="1219033472">
                  <a:prstGeom prst="arc">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40949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74BD1F04-6678-13DB-A053-936A26780B0C}"/>
              </a:ext>
            </a:extLst>
          </p:cNvPr>
          <p:cNvCxnSpPr>
            <a:cxnSpLocks/>
          </p:cNvCxnSpPr>
          <p:nvPr/>
        </p:nvCxnSpPr>
        <p:spPr>
          <a:xfrm>
            <a:off x="2885250" y="667262"/>
            <a:ext cx="930675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045EC3C-930C-8292-0057-EA840C02E37B}"/>
              </a:ext>
            </a:extLst>
          </p:cNvPr>
          <p:cNvSpPr/>
          <p:nvPr/>
        </p:nvSpPr>
        <p:spPr>
          <a:xfrm>
            <a:off x="0" y="0"/>
            <a:ext cx="288525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477AF9-7A86-80C1-963B-D400D883C3ED}"/>
              </a:ext>
            </a:extLst>
          </p:cNvPr>
          <p:cNvSpPr>
            <a:spLocks noGrp="1"/>
          </p:cNvSpPr>
          <p:nvPr>
            <p:ph type="title"/>
          </p:nvPr>
        </p:nvSpPr>
        <p:spPr>
          <a:xfrm rot="21254457">
            <a:off x="1391927" y="184669"/>
            <a:ext cx="5686192" cy="1325563"/>
          </a:xfrm>
        </p:spPr>
        <p:txBody>
          <a:bodyPr>
            <a:normAutofit/>
          </a:bodyPr>
          <a:lstStyle/>
          <a:p>
            <a:r>
              <a:rPr lang="en-GB" dirty="0">
                <a:solidFill>
                  <a:srgbClr val="92D050"/>
                </a:solidFill>
                <a:latin typeface="Spray Letters" panose="02000500000000000000" pitchFamily="2" charset="77"/>
              </a:rPr>
              <a:t>Opportunities.</a:t>
            </a:r>
            <a:br>
              <a:rPr lang="en-GB" dirty="0">
                <a:solidFill>
                  <a:srgbClr val="92D050"/>
                </a:solidFill>
                <a:latin typeface="Spray Letters" panose="02000500000000000000" pitchFamily="2" charset="77"/>
              </a:rPr>
            </a:br>
            <a:endParaRPr lang="en-GB" dirty="0">
              <a:solidFill>
                <a:srgbClr val="92D050"/>
              </a:solidFill>
              <a:latin typeface="Spray Letters" panose="02000500000000000000" pitchFamily="2" charset="77"/>
            </a:endParaRPr>
          </a:p>
        </p:txBody>
      </p:sp>
      <p:sp>
        <p:nvSpPr>
          <p:cNvPr id="14" name="TextBox 13">
            <a:extLst>
              <a:ext uri="{FF2B5EF4-FFF2-40B4-BE49-F238E27FC236}">
                <a16:creationId xmlns:a16="http://schemas.microsoft.com/office/drawing/2014/main" id="{FC048EE2-38E9-E650-4918-E3C73A949903}"/>
              </a:ext>
            </a:extLst>
          </p:cNvPr>
          <p:cNvSpPr txBox="1"/>
          <p:nvPr/>
        </p:nvSpPr>
        <p:spPr>
          <a:xfrm>
            <a:off x="6833286" y="318306"/>
            <a:ext cx="5215393" cy="276999"/>
          </a:xfrm>
          <a:prstGeom prst="rect">
            <a:avLst/>
          </a:prstGeom>
          <a:noFill/>
        </p:spPr>
        <p:txBody>
          <a:bodyPr wrap="square" rtlCol="0">
            <a:spAutoFit/>
          </a:bodyPr>
          <a:lstStyle/>
          <a:p>
            <a:pPr algn="r"/>
            <a:r>
              <a:rPr lang="en-US" sz="1200" b="1" dirty="0">
                <a:solidFill>
                  <a:schemeClr val="accent5">
                    <a:lumMod val="50000"/>
                  </a:schemeClr>
                </a:solidFill>
              </a:rPr>
              <a:t>A call to arms</a:t>
            </a:r>
            <a:r>
              <a:rPr lang="en-US" sz="1200" dirty="0">
                <a:solidFill>
                  <a:schemeClr val="accent5">
                    <a:lumMod val="50000"/>
                  </a:schemeClr>
                </a:solidFill>
              </a:rPr>
              <a:t>: </a:t>
            </a:r>
            <a:r>
              <a:rPr lang="en-US" sz="1200" dirty="0">
                <a:solidFill>
                  <a:srgbClr val="92D050"/>
                </a:solidFill>
              </a:rPr>
              <a:t>Raising the bar for Project Controls!</a:t>
            </a:r>
          </a:p>
        </p:txBody>
      </p:sp>
      <p:pic>
        <p:nvPicPr>
          <p:cNvPr id="18" name="Picture 17" descr="A picture containing building, column, tall, dark&#10;&#10;Description automatically generated">
            <a:extLst>
              <a:ext uri="{FF2B5EF4-FFF2-40B4-BE49-F238E27FC236}">
                <a16:creationId xmlns:a16="http://schemas.microsoft.com/office/drawing/2014/main" id="{25928EBD-5E13-3EAF-2477-F4544A9B441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
            <a:ext cx="2292332" cy="6858001"/>
          </a:xfrm>
          <a:prstGeom prst="rect">
            <a:avLst/>
          </a:prstGeom>
        </p:spPr>
      </p:pic>
      <p:sp>
        <p:nvSpPr>
          <p:cNvPr id="5" name="Content Placeholder 2">
            <a:extLst>
              <a:ext uri="{FF2B5EF4-FFF2-40B4-BE49-F238E27FC236}">
                <a16:creationId xmlns:a16="http://schemas.microsoft.com/office/drawing/2014/main" id="{BC85C3FF-CFC9-CB07-0818-A856CB7BA396}"/>
              </a:ext>
            </a:extLst>
          </p:cNvPr>
          <p:cNvSpPr>
            <a:spLocks noGrp="1"/>
          </p:cNvSpPr>
          <p:nvPr>
            <p:ph sz="half" idx="1"/>
          </p:nvPr>
        </p:nvSpPr>
        <p:spPr>
          <a:xfrm>
            <a:off x="3768810" y="1792178"/>
            <a:ext cx="7720561" cy="4351338"/>
          </a:xfrm>
        </p:spPr>
        <p:txBody>
          <a:bodyPr>
            <a:normAutofit fontScale="92500" lnSpcReduction="10000"/>
          </a:bodyPr>
          <a:lstStyle/>
          <a:p>
            <a:pPr marL="0" indent="0">
              <a:buNone/>
            </a:pPr>
            <a:r>
              <a:rPr lang="en-GB" b="1" dirty="0">
                <a:solidFill>
                  <a:schemeClr val="accent5">
                    <a:lumMod val="50000"/>
                  </a:schemeClr>
                </a:solidFill>
              </a:rPr>
              <a:t>Behaviours;</a:t>
            </a:r>
            <a:r>
              <a:rPr lang="en-GB" b="1" dirty="0"/>
              <a:t> </a:t>
            </a:r>
          </a:p>
          <a:p>
            <a:pPr marL="0" indent="0">
              <a:buNone/>
            </a:pPr>
            <a:r>
              <a:rPr lang="en-GB" dirty="0"/>
              <a:t>Empathy, Creativity, Transparency, Embrace change, Care &amp; Share</a:t>
            </a:r>
          </a:p>
          <a:p>
            <a:pPr marL="0" indent="0">
              <a:buNone/>
            </a:pPr>
            <a:endParaRPr lang="en-GB" dirty="0"/>
          </a:p>
          <a:p>
            <a:pPr marL="0" indent="0">
              <a:buNone/>
            </a:pPr>
            <a:r>
              <a:rPr lang="en-GB" b="1" dirty="0">
                <a:solidFill>
                  <a:srgbClr val="FF9A63"/>
                </a:solidFill>
              </a:rPr>
              <a:t>Collaboration; </a:t>
            </a:r>
            <a:br>
              <a:rPr lang="en-GB" b="1" dirty="0">
                <a:solidFill>
                  <a:schemeClr val="accent5">
                    <a:lumMod val="50000"/>
                  </a:schemeClr>
                </a:solidFill>
              </a:rPr>
            </a:br>
            <a:r>
              <a:rPr lang="en-GB" dirty="0"/>
              <a:t>Focusing on the core reasons for the project and adding value continuously</a:t>
            </a:r>
          </a:p>
          <a:p>
            <a:pPr lvl="1"/>
            <a:endParaRPr lang="en-GB" dirty="0"/>
          </a:p>
          <a:p>
            <a:pPr marL="0" indent="0">
              <a:buNone/>
            </a:pPr>
            <a:r>
              <a:rPr lang="en-GB" b="1" dirty="0">
                <a:solidFill>
                  <a:srgbClr val="CCABDE"/>
                </a:solidFill>
              </a:rPr>
              <a:t>Data; </a:t>
            </a:r>
            <a:br>
              <a:rPr lang="en-GB" b="1" dirty="0">
                <a:solidFill>
                  <a:schemeClr val="accent5">
                    <a:lumMod val="50000"/>
                  </a:schemeClr>
                </a:solidFill>
              </a:rPr>
            </a:br>
            <a:r>
              <a:rPr lang="en-GB" dirty="0"/>
              <a:t>Becoming more accessible and usable, providing information for insight and decision making</a:t>
            </a:r>
          </a:p>
          <a:p>
            <a:endParaRPr lang="en-GB" dirty="0"/>
          </a:p>
        </p:txBody>
      </p:sp>
    </p:spTree>
    <p:extLst>
      <p:ext uri="{BB962C8B-B14F-4D97-AF65-F5344CB8AC3E}">
        <p14:creationId xmlns:p14="http://schemas.microsoft.com/office/powerpoint/2010/main" val="4097358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039A19-C58E-4937-F0D6-55AE0A1632AD}"/>
              </a:ext>
            </a:extLst>
          </p:cNvPr>
          <p:cNvSpPr/>
          <p:nvPr/>
        </p:nvSpPr>
        <p:spPr>
          <a:xfrm>
            <a:off x="0" y="12356"/>
            <a:ext cx="12192000" cy="6858000"/>
          </a:xfrm>
          <a:prstGeom prst="rect">
            <a:avLst/>
          </a:prstGeom>
          <a:gradFill flip="none" rotWithShape="1">
            <a:gsLst>
              <a:gs pos="0">
                <a:schemeClr val="accent5">
                  <a:lumMod val="75000"/>
                </a:schemeClr>
              </a:gs>
              <a:gs pos="66000">
                <a:schemeClr val="accent5">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E4497AD-FAC5-FC80-DC1F-7C7AAF6FEE39}"/>
              </a:ext>
            </a:extLst>
          </p:cNvPr>
          <p:cNvCxnSpPr>
            <a:cxnSpLocks/>
          </p:cNvCxnSpPr>
          <p:nvPr/>
        </p:nvCxnSpPr>
        <p:spPr>
          <a:xfrm>
            <a:off x="0" y="667262"/>
            <a:ext cx="1219200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F18CE60-70FC-BE92-4695-D58FAAD27868}"/>
              </a:ext>
            </a:extLst>
          </p:cNvPr>
          <p:cNvSpPr txBox="1"/>
          <p:nvPr/>
        </p:nvSpPr>
        <p:spPr>
          <a:xfrm>
            <a:off x="6833286" y="318306"/>
            <a:ext cx="5215393" cy="276999"/>
          </a:xfrm>
          <a:prstGeom prst="rect">
            <a:avLst/>
          </a:prstGeom>
          <a:noFill/>
        </p:spPr>
        <p:txBody>
          <a:bodyPr wrap="square" rtlCol="0">
            <a:spAutoFit/>
          </a:bodyPr>
          <a:lstStyle/>
          <a:p>
            <a:pPr algn="r"/>
            <a:r>
              <a:rPr lang="en-US" sz="1200" b="1" dirty="0">
                <a:solidFill>
                  <a:schemeClr val="bg1"/>
                </a:solidFill>
              </a:rPr>
              <a:t>A call to arms</a:t>
            </a:r>
            <a:r>
              <a:rPr lang="en-US" sz="1200" dirty="0">
                <a:solidFill>
                  <a:schemeClr val="bg1"/>
                </a:solidFill>
              </a:rPr>
              <a:t>: Raising the bar for Project Controls!</a:t>
            </a:r>
          </a:p>
        </p:txBody>
      </p:sp>
      <p:pic>
        <p:nvPicPr>
          <p:cNvPr id="6" name="Picture 5" descr="A picture containing dark, lit, column, colonnade&#10;&#10;Description automatically generated">
            <a:extLst>
              <a:ext uri="{FF2B5EF4-FFF2-40B4-BE49-F238E27FC236}">
                <a16:creationId xmlns:a16="http://schemas.microsoft.com/office/drawing/2014/main" id="{0703BFA0-D49D-D837-AAA3-785699A811A8}"/>
              </a:ext>
            </a:extLst>
          </p:cNvPr>
          <p:cNvPicPr>
            <a:picLocks noChangeAspect="1"/>
          </p:cNvPicPr>
          <p:nvPr/>
        </p:nvPicPr>
        <p:blipFill rotWithShape="1">
          <a:blip r:embed="rId2">
            <a:extLst>
              <a:ext uri="{28A0092B-C50C-407E-A947-70E740481C1C}">
                <a14:useLocalDpi xmlns:a14="http://schemas.microsoft.com/office/drawing/2010/main"/>
              </a:ext>
            </a:extLst>
          </a:blip>
          <a:srcRect l="36252" t="693" b="44005"/>
          <a:stretch/>
        </p:blipFill>
        <p:spPr>
          <a:xfrm>
            <a:off x="0" y="12356"/>
            <a:ext cx="11874842" cy="6858000"/>
          </a:xfrm>
          <a:prstGeom prst="rect">
            <a:avLst/>
          </a:prstGeom>
        </p:spPr>
      </p:pic>
      <p:sp>
        <p:nvSpPr>
          <p:cNvPr id="4" name="Title 3">
            <a:extLst>
              <a:ext uri="{FF2B5EF4-FFF2-40B4-BE49-F238E27FC236}">
                <a16:creationId xmlns:a16="http://schemas.microsoft.com/office/drawing/2014/main" id="{DF9116E7-0C28-EECE-8167-567F377F7BF1}"/>
              </a:ext>
            </a:extLst>
          </p:cNvPr>
          <p:cNvSpPr>
            <a:spLocks noGrp="1"/>
          </p:cNvSpPr>
          <p:nvPr>
            <p:ph type="ctrTitle"/>
          </p:nvPr>
        </p:nvSpPr>
        <p:spPr>
          <a:xfrm>
            <a:off x="-477795" y="-150384"/>
            <a:ext cx="5148650" cy="2807085"/>
          </a:xfrm>
        </p:spPr>
        <p:txBody>
          <a:bodyPr>
            <a:normAutofit/>
          </a:bodyPr>
          <a:lstStyle/>
          <a:p>
            <a:r>
              <a:rPr lang="en-GB" sz="4400" dirty="0">
                <a:solidFill>
                  <a:schemeClr val="accent4">
                    <a:lumMod val="60000"/>
                    <a:lumOff val="40000"/>
                  </a:schemeClr>
                </a:solidFill>
                <a:latin typeface="Spray Letters" panose="02000500000000000000" pitchFamily="2" charset="77"/>
              </a:rPr>
              <a:t>Gap between strategy and execution...</a:t>
            </a:r>
            <a:endParaRPr lang="en-GB" sz="4400" dirty="0">
              <a:solidFill>
                <a:schemeClr val="bg1"/>
              </a:solidFill>
            </a:endParaRPr>
          </a:p>
        </p:txBody>
      </p:sp>
      <p:sp>
        <p:nvSpPr>
          <p:cNvPr id="8" name="Title 3">
            <a:extLst>
              <a:ext uri="{FF2B5EF4-FFF2-40B4-BE49-F238E27FC236}">
                <a16:creationId xmlns:a16="http://schemas.microsoft.com/office/drawing/2014/main" id="{ABF0A810-BD5D-8648-5AC6-342384B31035}"/>
              </a:ext>
            </a:extLst>
          </p:cNvPr>
          <p:cNvSpPr txBox="1">
            <a:spLocks/>
          </p:cNvSpPr>
          <p:nvPr/>
        </p:nvSpPr>
        <p:spPr>
          <a:xfrm rot="21332587">
            <a:off x="5033431" y="3510790"/>
            <a:ext cx="6516388" cy="20290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400" dirty="0">
                <a:solidFill>
                  <a:srgbClr val="92D050"/>
                </a:solidFill>
                <a:latin typeface="Spray Letters" panose="02000500000000000000" pitchFamily="2" charset="77"/>
              </a:rPr>
              <a:t>How do I </a:t>
            </a:r>
          </a:p>
          <a:p>
            <a:r>
              <a:rPr lang="en-GB" sz="5400" dirty="0">
                <a:solidFill>
                  <a:srgbClr val="92D050"/>
                </a:solidFill>
                <a:latin typeface="Spray Letters" panose="02000500000000000000" pitchFamily="2" charset="77"/>
              </a:rPr>
              <a:t>actually </a:t>
            </a:r>
          </a:p>
          <a:p>
            <a:r>
              <a:rPr lang="en-GB" sz="5400" dirty="0">
                <a:solidFill>
                  <a:srgbClr val="92D050"/>
                </a:solidFill>
                <a:latin typeface="Spray Letters" panose="02000500000000000000" pitchFamily="2" charset="77"/>
              </a:rPr>
              <a:t>do this</a:t>
            </a:r>
            <a:r>
              <a:rPr lang="en-GB" sz="5400" dirty="0">
                <a:solidFill>
                  <a:srgbClr val="92D050"/>
                </a:solidFill>
                <a:latin typeface="Mystical Woods Smooth Script" panose="02000500000000000000" pitchFamily="2" charset="77"/>
              </a:rPr>
              <a:t>?</a:t>
            </a:r>
          </a:p>
        </p:txBody>
      </p:sp>
      <p:pic>
        <p:nvPicPr>
          <p:cNvPr id="9" name="Picture 8" descr="A cow with a yellow tag&#10;&#10;Description automatically generated with medium confidence">
            <a:extLst>
              <a:ext uri="{FF2B5EF4-FFF2-40B4-BE49-F238E27FC236}">
                <a16:creationId xmlns:a16="http://schemas.microsoft.com/office/drawing/2014/main" id="{C9D28DE7-478E-48AA-C0CC-4AE0DFFA981F}"/>
              </a:ext>
            </a:extLst>
          </p:cNvPr>
          <p:cNvPicPr>
            <a:picLocks noChangeAspect="1"/>
          </p:cNvPicPr>
          <p:nvPr/>
        </p:nvPicPr>
        <p:blipFill rotWithShape="1">
          <a:blip r:embed="rId3">
            <a:extLst>
              <a:ext uri="{28A0092B-C50C-407E-A947-70E740481C1C}">
                <a14:useLocalDpi xmlns:a14="http://schemas.microsoft.com/office/drawing/2010/main"/>
              </a:ext>
            </a:extLst>
          </a:blip>
          <a:srcRect l="19505" r="16319"/>
          <a:stretch/>
        </p:blipFill>
        <p:spPr>
          <a:xfrm>
            <a:off x="9602915" y="4721989"/>
            <a:ext cx="2430506" cy="2136011"/>
          </a:xfrm>
          <a:prstGeom prst="rect">
            <a:avLst/>
          </a:prstGeom>
        </p:spPr>
      </p:pic>
      <p:sp>
        <p:nvSpPr>
          <p:cNvPr id="10" name="Arc 9">
            <a:extLst>
              <a:ext uri="{FF2B5EF4-FFF2-40B4-BE49-F238E27FC236}">
                <a16:creationId xmlns:a16="http://schemas.microsoft.com/office/drawing/2014/main" id="{BF8B7185-5599-AF5F-4366-467C48D920AC}"/>
              </a:ext>
            </a:extLst>
          </p:cNvPr>
          <p:cNvSpPr/>
          <p:nvPr/>
        </p:nvSpPr>
        <p:spPr>
          <a:xfrm rot="3162537" flipV="1">
            <a:off x="8953783" y="5281264"/>
            <a:ext cx="1298263" cy="508574"/>
          </a:xfrm>
          <a:custGeom>
            <a:avLst/>
            <a:gdLst>
              <a:gd name="connsiteX0" fmla="*/ 649131 w 1298263"/>
              <a:gd name="connsiteY0" fmla="*/ 0 h 508574"/>
              <a:gd name="connsiteX1" fmla="*/ 1298263 w 1298263"/>
              <a:gd name="connsiteY1" fmla="*/ 254287 h 508574"/>
              <a:gd name="connsiteX2" fmla="*/ 960715 w 1298263"/>
              <a:gd name="connsiteY2" fmla="*/ 254287 h 508574"/>
              <a:gd name="connsiteX3" fmla="*/ 649132 w 1298263"/>
              <a:gd name="connsiteY3" fmla="*/ 254287 h 508574"/>
              <a:gd name="connsiteX4" fmla="*/ 649131 w 1298263"/>
              <a:gd name="connsiteY4" fmla="*/ 0 h 508574"/>
              <a:gd name="connsiteX0" fmla="*/ 649131 w 1298263"/>
              <a:gd name="connsiteY0" fmla="*/ 0 h 508574"/>
              <a:gd name="connsiteX1" fmla="*/ 1298263 w 1298263"/>
              <a:gd name="connsiteY1" fmla="*/ 254287 h 508574"/>
            </a:gdLst>
            <a:ahLst/>
            <a:cxnLst>
              <a:cxn ang="0">
                <a:pos x="connsiteX0" y="connsiteY0"/>
              </a:cxn>
              <a:cxn ang="0">
                <a:pos x="connsiteX1" y="connsiteY1"/>
              </a:cxn>
            </a:cxnLst>
            <a:rect l="l" t="t" r="r" b="b"/>
            <a:pathLst>
              <a:path w="1298263" h="508574" stroke="0" extrusionOk="0">
                <a:moveTo>
                  <a:pt x="649131" y="0"/>
                </a:moveTo>
                <a:cubicBezTo>
                  <a:pt x="983550" y="-14858"/>
                  <a:pt x="1287180" y="118008"/>
                  <a:pt x="1298263" y="254287"/>
                </a:cubicBezTo>
                <a:cubicBezTo>
                  <a:pt x="1134306" y="277416"/>
                  <a:pt x="1077624" y="250027"/>
                  <a:pt x="960715" y="254287"/>
                </a:cubicBezTo>
                <a:cubicBezTo>
                  <a:pt x="843806" y="258547"/>
                  <a:pt x="795715" y="225371"/>
                  <a:pt x="649132" y="254287"/>
                </a:cubicBezTo>
                <a:cubicBezTo>
                  <a:pt x="634627" y="161589"/>
                  <a:pt x="651994" y="86130"/>
                  <a:pt x="649131" y="0"/>
                </a:cubicBezTo>
                <a:close/>
              </a:path>
              <a:path w="1298263" h="508574" fill="none" extrusionOk="0">
                <a:moveTo>
                  <a:pt x="649131" y="0"/>
                </a:moveTo>
                <a:cubicBezTo>
                  <a:pt x="984974" y="-3470"/>
                  <a:pt x="1272803" y="137818"/>
                  <a:pt x="1298263" y="254287"/>
                </a:cubicBezTo>
              </a:path>
              <a:path w="1298263" h="508574" fill="none" stroke="0" extrusionOk="0">
                <a:moveTo>
                  <a:pt x="649131" y="0"/>
                </a:moveTo>
                <a:cubicBezTo>
                  <a:pt x="1018318" y="1267"/>
                  <a:pt x="1316062" y="77218"/>
                  <a:pt x="1298263" y="254287"/>
                </a:cubicBezTo>
              </a:path>
            </a:pathLst>
          </a:custGeom>
          <a:ln w="15875">
            <a:solidFill>
              <a:srgbClr val="92D050"/>
            </a:solidFill>
            <a:extLst>
              <a:ext uri="{C807C97D-BFC1-408E-A445-0C87EB9F89A2}">
                <ask:lineSketchStyleProps xmlns:ask="http://schemas.microsoft.com/office/drawing/2018/sketchyshapes" sd="1219033472">
                  <a:prstGeom prst="arc">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97902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52C250-D3DF-EC3D-2D13-8B51C3C38B73}"/>
              </a:ext>
            </a:extLst>
          </p:cNvPr>
          <p:cNvSpPr/>
          <p:nvPr/>
        </p:nvSpPr>
        <p:spPr>
          <a:xfrm>
            <a:off x="0" y="12356"/>
            <a:ext cx="12192000" cy="6858000"/>
          </a:xfrm>
          <a:prstGeom prst="rect">
            <a:avLst/>
          </a:prstGeom>
          <a:gradFill flip="none" rotWithShape="1">
            <a:gsLst>
              <a:gs pos="0">
                <a:schemeClr val="accent5">
                  <a:lumMod val="75000"/>
                </a:schemeClr>
              </a:gs>
              <a:gs pos="66000">
                <a:schemeClr val="accent5">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EE2A97D-6969-C0BB-1A69-1FFCF418E7DB}"/>
              </a:ext>
            </a:extLst>
          </p:cNvPr>
          <p:cNvCxnSpPr>
            <a:cxnSpLocks/>
          </p:cNvCxnSpPr>
          <p:nvPr/>
        </p:nvCxnSpPr>
        <p:spPr>
          <a:xfrm>
            <a:off x="0" y="667262"/>
            <a:ext cx="1219200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68B4294-CBC9-638B-3C40-765AEC4BDAF3}"/>
              </a:ext>
            </a:extLst>
          </p:cNvPr>
          <p:cNvSpPr txBox="1"/>
          <p:nvPr/>
        </p:nvSpPr>
        <p:spPr>
          <a:xfrm>
            <a:off x="6833286" y="318306"/>
            <a:ext cx="5215393" cy="276999"/>
          </a:xfrm>
          <a:prstGeom prst="rect">
            <a:avLst/>
          </a:prstGeom>
          <a:noFill/>
        </p:spPr>
        <p:txBody>
          <a:bodyPr wrap="square" rtlCol="0">
            <a:spAutoFit/>
          </a:bodyPr>
          <a:lstStyle/>
          <a:p>
            <a:pPr algn="r"/>
            <a:r>
              <a:rPr lang="en-US" sz="1200" b="1" dirty="0">
                <a:solidFill>
                  <a:schemeClr val="bg1"/>
                </a:solidFill>
              </a:rPr>
              <a:t>A call to arms</a:t>
            </a:r>
            <a:r>
              <a:rPr lang="en-US" sz="1200" dirty="0">
                <a:solidFill>
                  <a:schemeClr val="bg1"/>
                </a:solidFill>
              </a:rPr>
              <a:t>: Raising the bar for Project Controls!</a:t>
            </a:r>
          </a:p>
        </p:txBody>
      </p:sp>
      <p:sp>
        <p:nvSpPr>
          <p:cNvPr id="5" name="Title 4">
            <a:extLst>
              <a:ext uri="{FF2B5EF4-FFF2-40B4-BE49-F238E27FC236}">
                <a16:creationId xmlns:a16="http://schemas.microsoft.com/office/drawing/2014/main" id="{D0A7B4A5-E373-E9D9-A639-452DDFCA8BAE}"/>
              </a:ext>
            </a:extLst>
          </p:cNvPr>
          <p:cNvSpPr>
            <a:spLocks noGrp="1"/>
          </p:cNvSpPr>
          <p:nvPr>
            <p:ph type="title"/>
          </p:nvPr>
        </p:nvSpPr>
        <p:spPr>
          <a:xfrm rot="21141795">
            <a:off x="492212" y="95457"/>
            <a:ext cx="10515600" cy="1325563"/>
          </a:xfrm>
        </p:spPr>
        <p:txBody>
          <a:bodyPr/>
          <a:lstStyle/>
          <a:p>
            <a:r>
              <a:rPr lang="en-GB" dirty="0">
                <a:solidFill>
                  <a:srgbClr val="92D050"/>
                </a:solidFill>
                <a:latin typeface="Spray Letters" panose="02000500000000000000" pitchFamily="2" charset="77"/>
              </a:rPr>
              <a:t>Developing Competence</a:t>
            </a:r>
          </a:p>
        </p:txBody>
      </p:sp>
      <p:sp>
        <p:nvSpPr>
          <p:cNvPr id="10" name="Rectangle 9">
            <a:extLst>
              <a:ext uri="{FF2B5EF4-FFF2-40B4-BE49-F238E27FC236}">
                <a16:creationId xmlns:a16="http://schemas.microsoft.com/office/drawing/2014/main" id="{7A3C9A4E-370E-9DA5-E9D6-4694BC5B6ABE}"/>
              </a:ext>
            </a:extLst>
          </p:cNvPr>
          <p:cNvSpPr/>
          <p:nvPr/>
        </p:nvSpPr>
        <p:spPr>
          <a:xfrm>
            <a:off x="961868" y="2045042"/>
            <a:ext cx="3447435" cy="1149178"/>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19F05C1-8762-293F-1F69-961C4D68F64E}"/>
              </a:ext>
            </a:extLst>
          </p:cNvPr>
          <p:cNvSpPr/>
          <p:nvPr/>
        </p:nvSpPr>
        <p:spPr>
          <a:xfrm>
            <a:off x="961868" y="3474098"/>
            <a:ext cx="3447435" cy="114917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B8591FD-F496-33DC-A1FE-0026FE69196D}"/>
              </a:ext>
            </a:extLst>
          </p:cNvPr>
          <p:cNvSpPr/>
          <p:nvPr/>
        </p:nvSpPr>
        <p:spPr>
          <a:xfrm>
            <a:off x="961868" y="4911044"/>
            <a:ext cx="3447435" cy="1149178"/>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sp>
        <p:nvSpPr>
          <p:cNvPr id="13" name="TextBox 12">
            <a:extLst>
              <a:ext uri="{FF2B5EF4-FFF2-40B4-BE49-F238E27FC236}">
                <a16:creationId xmlns:a16="http://schemas.microsoft.com/office/drawing/2014/main" id="{D8172535-277D-FFAC-3DA7-BB0EFFB9DFC0}"/>
              </a:ext>
            </a:extLst>
          </p:cNvPr>
          <p:cNvSpPr txBox="1"/>
          <p:nvPr/>
        </p:nvSpPr>
        <p:spPr>
          <a:xfrm>
            <a:off x="1083789" y="2150076"/>
            <a:ext cx="3818238" cy="923330"/>
          </a:xfrm>
          <a:prstGeom prst="rect">
            <a:avLst/>
          </a:prstGeom>
          <a:noFill/>
        </p:spPr>
        <p:txBody>
          <a:bodyPr wrap="square" rtlCol="0">
            <a:spAutoFit/>
          </a:bodyPr>
          <a:lstStyle/>
          <a:p>
            <a:r>
              <a:rPr lang="en-US" b="1" dirty="0">
                <a:solidFill>
                  <a:schemeClr val="accent4">
                    <a:lumMod val="60000"/>
                    <a:lumOff val="40000"/>
                  </a:schemeClr>
                </a:solidFill>
              </a:rPr>
              <a:t>Experience</a:t>
            </a:r>
            <a:br>
              <a:rPr lang="en-US" dirty="0"/>
            </a:br>
            <a:r>
              <a:rPr lang="en-US" dirty="0">
                <a:solidFill>
                  <a:schemeClr val="bg1"/>
                </a:solidFill>
              </a:rPr>
              <a:t>Knowledge gained through direct observation or participation</a:t>
            </a:r>
          </a:p>
        </p:txBody>
      </p:sp>
      <p:sp>
        <p:nvSpPr>
          <p:cNvPr id="14" name="TextBox 13">
            <a:extLst>
              <a:ext uri="{FF2B5EF4-FFF2-40B4-BE49-F238E27FC236}">
                <a16:creationId xmlns:a16="http://schemas.microsoft.com/office/drawing/2014/main" id="{C4067A9A-CEE5-C1E2-ADB3-3C829C82ED5F}"/>
              </a:ext>
            </a:extLst>
          </p:cNvPr>
          <p:cNvSpPr txBox="1"/>
          <p:nvPr/>
        </p:nvSpPr>
        <p:spPr>
          <a:xfrm>
            <a:off x="1020630" y="3572094"/>
            <a:ext cx="3818238" cy="923330"/>
          </a:xfrm>
          <a:prstGeom prst="rect">
            <a:avLst/>
          </a:prstGeom>
          <a:noFill/>
        </p:spPr>
        <p:txBody>
          <a:bodyPr wrap="square" rtlCol="0">
            <a:spAutoFit/>
          </a:bodyPr>
          <a:lstStyle/>
          <a:p>
            <a:r>
              <a:rPr lang="en-US" b="1" dirty="0">
                <a:solidFill>
                  <a:schemeClr val="accent5"/>
                </a:solidFill>
              </a:rPr>
              <a:t>Knowledge</a:t>
            </a:r>
            <a:br>
              <a:rPr lang="en-US" dirty="0"/>
            </a:br>
            <a:r>
              <a:rPr lang="en-US" dirty="0">
                <a:solidFill>
                  <a:schemeClr val="bg1"/>
                </a:solidFill>
              </a:rPr>
              <a:t>Facts, information &amp; skills gained through education or experience</a:t>
            </a:r>
          </a:p>
        </p:txBody>
      </p:sp>
      <p:sp>
        <p:nvSpPr>
          <p:cNvPr id="15" name="TextBox 14">
            <a:extLst>
              <a:ext uri="{FF2B5EF4-FFF2-40B4-BE49-F238E27FC236}">
                <a16:creationId xmlns:a16="http://schemas.microsoft.com/office/drawing/2014/main" id="{2931AA96-48B8-53F9-D476-C1D92C1BC68A}"/>
              </a:ext>
            </a:extLst>
          </p:cNvPr>
          <p:cNvSpPr txBox="1"/>
          <p:nvPr/>
        </p:nvSpPr>
        <p:spPr>
          <a:xfrm>
            <a:off x="1020630" y="5023968"/>
            <a:ext cx="3818238" cy="923330"/>
          </a:xfrm>
          <a:prstGeom prst="rect">
            <a:avLst/>
          </a:prstGeom>
          <a:noFill/>
        </p:spPr>
        <p:txBody>
          <a:bodyPr wrap="square" rtlCol="0">
            <a:spAutoFit/>
          </a:bodyPr>
          <a:lstStyle/>
          <a:p>
            <a:r>
              <a:rPr lang="en-US" b="1" dirty="0">
                <a:solidFill>
                  <a:schemeClr val="accent2">
                    <a:lumMod val="60000"/>
                    <a:lumOff val="40000"/>
                  </a:schemeClr>
                </a:solidFill>
              </a:rPr>
              <a:t>Culture &amp; Ethics</a:t>
            </a:r>
            <a:br>
              <a:rPr lang="en-US" dirty="0"/>
            </a:br>
            <a:r>
              <a:rPr lang="en-US" dirty="0">
                <a:solidFill>
                  <a:schemeClr val="bg1"/>
                </a:solidFill>
              </a:rPr>
              <a:t>The expectations of the </a:t>
            </a:r>
            <a:br>
              <a:rPr lang="en-US" dirty="0">
                <a:solidFill>
                  <a:schemeClr val="bg1"/>
                </a:solidFill>
              </a:rPr>
            </a:br>
            <a:r>
              <a:rPr lang="en-US" dirty="0" err="1">
                <a:solidFill>
                  <a:schemeClr val="bg1"/>
                </a:solidFill>
              </a:rPr>
              <a:t>organisation</a:t>
            </a:r>
            <a:r>
              <a:rPr lang="en-US" dirty="0">
                <a:solidFill>
                  <a:schemeClr val="bg1"/>
                </a:solidFill>
              </a:rPr>
              <a:t>, leaders &amp; peers </a:t>
            </a:r>
          </a:p>
        </p:txBody>
      </p:sp>
      <p:sp>
        <p:nvSpPr>
          <p:cNvPr id="16" name="Rectangle 15">
            <a:extLst>
              <a:ext uri="{FF2B5EF4-FFF2-40B4-BE49-F238E27FC236}">
                <a16:creationId xmlns:a16="http://schemas.microsoft.com/office/drawing/2014/main" id="{BAA4F2AB-1276-B986-A256-552B22D11405}"/>
              </a:ext>
            </a:extLst>
          </p:cNvPr>
          <p:cNvSpPr/>
          <p:nvPr/>
        </p:nvSpPr>
        <p:spPr>
          <a:xfrm>
            <a:off x="4980907" y="4886174"/>
            <a:ext cx="4006510" cy="1178354"/>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sp>
        <p:nvSpPr>
          <p:cNvPr id="17" name="TextBox 16">
            <a:extLst>
              <a:ext uri="{FF2B5EF4-FFF2-40B4-BE49-F238E27FC236}">
                <a16:creationId xmlns:a16="http://schemas.microsoft.com/office/drawing/2014/main" id="{1B4B7F22-29C6-10B4-8041-C7CDCADA9A81}"/>
              </a:ext>
            </a:extLst>
          </p:cNvPr>
          <p:cNvSpPr txBox="1"/>
          <p:nvPr/>
        </p:nvSpPr>
        <p:spPr>
          <a:xfrm>
            <a:off x="5055686" y="4886174"/>
            <a:ext cx="4006511" cy="1077218"/>
          </a:xfrm>
          <a:prstGeom prst="rect">
            <a:avLst/>
          </a:prstGeom>
          <a:noFill/>
        </p:spPr>
        <p:txBody>
          <a:bodyPr wrap="square" rtlCol="0">
            <a:spAutoFit/>
          </a:bodyPr>
          <a:lstStyle/>
          <a:p>
            <a:r>
              <a:rPr lang="en-US" b="1" dirty="0" err="1">
                <a:solidFill>
                  <a:schemeClr val="accent6">
                    <a:lumMod val="60000"/>
                    <a:lumOff val="40000"/>
                  </a:schemeClr>
                </a:solidFill>
              </a:rPr>
              <a:t>Behaviour</a:t>
            </a:r>
            <a:br>
              <a:rPr lang="en-US" dirty="0"/>
            </a:br>
            <a:r>
              <a:rPr lang="en-US" dirty="0">
                <a:solidFill>
                  <a:schemeClr val="bg1"/>
                </a:solidFill>
              </a:rPr>
              <a:t>The way in which one conducts oneself.</a:t>
            </a:r>
          </a:p>
          <a:p>
            <a:pPr marL="342900" indent="-342900">
              <a:buClr>
                <a:schemeClr val="accent6">
                  <a:lumMod val="60000"/>
                  <a:lumOff val="40000"/>
                </a:schemeClr>
              </a:buClr>
              <a:buFont typeface="+mj-lt"/>
              <a:buAutoNum type="arabicPeriod"/>
            </a:pPr>
            <a:r>
              <a:rPr lang="en-US" sz="1400" dirty="0">
                <a:solidFill>
                  <a:schemeClr val="bg1"/>
                </a:solidFill>
              </a:rPr>
              <a:t>Soft Skills </a:t>
            </a:r>
          </a:p>
          <a:p>
            <a:pPr marL="342900" indent="-342900">
              <a:buClr>
                <a:schemeClr val="accent6">
                  <a:lumMod val="60000"/>
                  <a:lumOff val="40000"/>
                </a:schemeClr>
              </a:buClr>
              <a:buFont typeface="+mj-lt"/>
              <a:buAutoNum type="arabicPeriod"/>
            </a:pPr>
            <a:r>
              <a:rPr lang="en-US" sz="1400" dirty="0">
                <a:solidFill>
                  <a:schemeClr val="bg1"/>
                </a:solidFill>
              </a:rPr>
              <a:t>Ethics &amp; Morals</a:t>
            </a:r>
          </a:p>
        </p:txBody>
      </p:sp>
      <p:sp>
        <p:nvSpPr>
          <p:cNvPr id="18" name="Rectangle 17">
            <a:extLst>
              <a:ext uri="{FF2B5EF4-FFF2-40B4-BE49-F238E27FC236}">
                <a16:creationId xmlns:a16="http://schemas.microsoft.com/office/drawing/2014/main" id="{7E28DAD6-D3F8-64EE-E85C-80499703FF50}"/>
              </a:ext>
            </a:extLst>
          </p:cNvPr>
          <p:cNvSpPr/>
          <p:nvPr/>
        </p:nvSpPr>
        <p:spPr>
          <a:xfrm>
            <a:off x="4980907" y="2041903"/>
            <a:ext cx="4003482" cy="2581372"/>
          </a:xfrm>
          <a:prstGeom prst="rect">
            <a:avLst/>
          </a:prstGeom>
          <a:noFill/>
          <a:ln>
            <a:solidFill>
              <a:srgbClr val="CCA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sp>
        <p:nvSpPr>
          <p:cNvPr id="19" name="TextBox 18">
            <a:extLst>
              <a:ext uri="{FF2B5EF4-FFF2-40B4-BE49-F238E27FC236}">
                <a16:creationId xmlns:a16="http://schemas.microsoft.com/office/drawing/2014/main" id="{DDECA799-22AB-1ACB-605A-B60DB7CA9C60}"/>
              </a:ext>
            </a:extLst>
          </p:cNvPr>
          <p:cNvSpPr txBox="1"/>
          <p:nvPr/>
        </p:nvSpPr>
        <p:spPr>
          <a:xfrm>
            <a:off x="5055086" y="2642920"/>
            <a:ext cx="2906406" cy="1354217"/>
          </a:xfrm>
          <a:prstGeom prst="rect">
            <a:avLst/>
          </a:prstGeom>
          <a:noFill/>
        </p:spPr>
        <p:txBody>
          <a:bodyPr wrap="square" rtlCol="0">
            <a:spAutoFit/>
          </a:bodyPr>
          <a:lstStyle/>
          <a:p>
            <a:r>
              <a:rPr lang="en-US" b="1" dirty="0">
                <a:solidFill>
                  <a:srgbClr val="CCABDE"/>
                </a:solidFill>
              </a:rPr>
              <a:t>Skill</a:t>
            </a:r>
            <a:br>
              <a:rPr lang="en-US" dirty="0"/>
            </a:br>
            <a:r>
              <a:rPr lang="en-US" dirty="0">
                <a:solidFill>
                  <a:schemeClr val="bg1"/>
                </a:solidFill>
              </a:rPr>
              <a:t>The ability to do something.</a:t>
            </a:r>
          </a:p>
          <a:p>
            <a:endParaRPr lang="en-US" dirty="0">
              <a:solidFill>
                <a:schemeClr val="bg1"/>
              </a:solidFill>
            </a:endParaRPr>
          </a:p>
          <a:p>
            <a:pPr marL="342900" indent="-342900">
              <a:buClr>
                <a:srgbClr val="CCABDE"/>
              </a:buClr>
              <a:buFont typeface="+mj-lt"/>
              <a:buAutoNum type="arabicPeriod"/>
            </a:pPr>
            <a:r>
              <a:rPr lang="en-US" sz="1400" dirty="0">
                <a:solidFill>
                  <a:schemeClr val="bg1"/>
                </a:solidFill>
              </a:rPr>
              <a:t>Technical Skills</a:t>
            </a:r>
          </a:p>
          <a:p>
            <a:pPr marL="342900" indent="-342900">
              <a:buClr>
                <a:srgbClr val="CCABDE"/>
              </a:buClr>
              <a:buFont typeface="+mj-lt"/>
              <a:buAutoNum type="arabicPeriod"/>
            </a:pPr>
            <a:r>
              <a:rPr lang="en-US" sz="1400" dirty="0">
                <a:solidFill>
                  <a:schemeClr val="bg1"/>
                </a:solidFill>
              </a:rPr>
              <a:t>Soft Skills</a:t>
            </a:r>
          </a:p>
        </p:txBody>
      </p:sp>
      <p:sp>
        <p:nvSpPr>
          <p:cNvPr id="20" name="Rectangle 19">
            <a:extLst>
              <a:ext uri="{FF2B5EF4-FFF2-40B4-BE49-F238E27FC236}">
                <a16:creationId xmlns:a16="http://schemas.microsoft.com/office/drawing/2014/main" id="{98D6BF43-44CF-23E9-0536-10219AED5FDC}"/>
              </a:ext>
            </a:extLst>
          </p:cNvPr>
          <p:cNvSpPr/>
          <p:nvPr/>
        </p:nvSpPr>
        <p:spPr>
          <a:xfrm>
            <a:off x="9555993" y="2041903"/>
            <a:ext cx="1914272" cy="4018313"/>
          </a:xfrm>
          <a:prstGeom prst="rect">
            <a:avLst/>
          </a:prstGeom>
          <a:noFill/>
          <a:ln>
            <a:solidFill>
              <a:srgbClr val="DE8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sp>
        <p:nvSpPr>
          <p:cNvPr id="21" name="TextBox 20">
            <a:extLst>
              <a:ext uri="{FF2B5EF4-FFF2-40B4-BE49-F238E27FC236}">
                <a16:creationId xmlns:a16="http://schemas.microsoft.com/office/drawing/2014/main" id="{7B5F13BE-593A-8259-2877-AB10989E9DAC}"/>
              </a:ext>
            </a:extLst>
          </p:cNvPr>
          <p:cNvSpPr txBox="1"/>
          <p:nvPr/>
        </p:nvSpPr>
        <p:spPr>
          <a:xfrm>
            <a:off x="9698032" y="3194220"/>
            <a:ext cx="1678957" cy="1200329"/>
          </a:xfrm>
          <a:prstGeom prst="rect">
            <a:avLst/>
          </a:prstGeom>
          <a:noFill/>
        </p:spPr>
        <p:txBody>
          <a:bodyPr wrap="square" rtlCol="0">
            <a:spAutoFit/>
          </a:bodyPr>
          <a:lstStyle/>
          <a:p>
            <a:r>
              <a:rPr lang="en-US" b="1" dirty="0">
                <a:solidFill>
                  <a:srgbClr val="DE89A5"/>
                </a:solidFill>
              </a:rPr>
              <a:t>Competency</a:t>
            </a:r>
            <a:br>
              <a:rPr lang="en-US" dirty="0"/>
            </a:br>
            <a:r>
              <a:rPr lang="en-US" dirty="0">
                <a:solidFill>
                  <a:schemeClr val="bg1"/>
                </a:solidFill>
              </a:rPr>
              <a:t>The ability to </a:t>
            </a:r>
            <a:br>
              <a:rPr lang="en-US" dirty="0">
                <a:solidFill>
                  <a:schemeClr val="bg1"/>
                </a:solidFill>
              </a:rPr>
            </a:br>
            <a:r>
              <a:rPr lang="en-US" dirty="0">
                <a:solidFill>
                  <a:schemeClr val="bg1"/>
                </a:solidFill>
              </a:rPr>
              <a:t>perform a </a:t>
            </a:r>
            <a:br>
              <a:rPr lang="en-US" dirty="0">
                <a:solidFill>
                  <a:schemeClr val="bg1"/>
                </a:solidFill>
              </a:rPr>
            </a:br>
            <a:r>
              <a:rPr lang="en-US" dirty="0">
                <a:solidFill>
                  <a:schemeClr val="bg1"/>
                </a:solidFill>
              </a:rPr>
              <a:t>particular task</a:t>
            </a:r>
          </a:p>
        </p:txBody>
      </p:sp>
      <p:sp>
        <p:nvSpPr>
          <p:cNvPr id="22" name="Right Arrow 21">
            <a:extLst>
              <a:ext uri="{FF2B5EF4-FFF2-40B4-BE49-F238E27FC236}">
                <a16:creationId xmlns:a16="http://schemas.microsoft.com/office/drawing/2014/main" id="{AD56B64B-D4C8-66D2-F8EC-9CEEF126FEF7}"/>
              </a:ext>
            </a:extLst>
          </p:cNvPr>
          <p:cNvSpPr/>
          <p:nvPr/>
        </p:nvSpPr>
        <p:spPr>
          <a:xfrm>
            <a:off x="4534930" y="2404388"/>
            <a:ext cx="316295" cy="430486"/>
          </a:xfrm>
          <a:prstGeom prst="rightArrow">
            <a:avLst/>
          </a:prstGeom>
          <a:solidFill>
            <a:schemeClr val="bg1">
              <a:alpha val="2983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Right Arrow 22">
            <a:extLst>
              <a:ext uri="{FF2B5EF4-FFF2-40B4-BE49-F238E27FC236}">
                <a16:creationId xmlns:a16="http://schemas.microsoft.com/office/drawing/2014/main" id="{686E5FD7-35D8-B789-6357-D8301A7BD60C}"/>
              </a:ext>
            </a:extLst>
          </p:cNvPr>
          <p:cNvSpPr/>
          <p:nvPr/>
        </p:nvSpPr>
        <p:spPr>
          <a:xfrm>
            <a:off x="4534930" y="3871796"/>
            <a:ext cx="316295" cy="430486"/>
          </a:xfrm>
          <a:prstGeom prst="rightArrow">
            <a:avLst/>
          </a:prstGeom>
          <a:solidFill>
            <a:schemeClr val="bg1">
              <a:alpha val="2983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Right Arrow 23">
            <a:extLst>
              <a:ext uri="{FF2B5EF4-FFF2-40B4-BE49-F238E27FC236}">
                <a16:creationId xmlns:a16="http://schemas.microsoft.com/office/drawing/2014/main" id="{AC16964F-FA4E-3D1A-C52F-E66643A713A0}"/>
              </a:ext>
            </a:extLst>
          </p:cNvPr>
          <p:cNvSpPr/>
          <p:nvPr/>
        </p:nvSpPr>
        <p:spPr>
          <a:xfrm>
            <a:off x="9112043" y="3123080"/>
            <a:ext cx="316295" cy="430486"/>
          </a:xfrm>
          <a:prstGeom prst="rightArrow">
            <a:avLst/>
          </a:prstGeom>
          <a:solidFill>
            <a:schemeClr val="bg1">
              <a:alpha val="2983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Right Arrow 24">
            <a:extLst>
              <a:ext uri="{FF2B5EF4-FFF2-40B4-BE49-F238E27FC236}">
                <a16:creationId xmlns:a16="http://schemas.microsoft.com/office/drawing/2014/main" id="{894A7020-A60A-B25D-D0A7-4FD58DA27BFA}"/>
              </a:ext>
            </a:extLst>
          </p:cNvPr>
          <p:cNvSpPr/>
          <p:nvPr/>
        </p:nvSpPr>
        <p:spPr>
          <a:xfrm>
            <a:off x="9112043" y="5263123"/>
            <a:ext cx="316295" cy="430486"/>
          </a:xfrm>
          <a:prstGeom prst="rightArrow">
            <a:avLst/>
          </a:prstGeom>
          <a:solidFill>
            <a:schemeClr val="bg1">
              <a:alpha val="2983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Right Arrow 25">
            <a:extLst>
              <a:ext uri="{FF2B5EF4-FFF2-40B4-BE49-F238E27FC236}">
                <a16:creationId xmlns:a16="http://schemas.microsoft.com/office/drawing/2014/main" id="{E05FC560-8567-9246-DD8A-7783B647B386}"/>
              </a:ext>
            </a:extLst>
          </p:cNvPr>
          <p:cNvSpPr/>
          <p:nvPr/>
        </p:nvSpPr>
        <p:spPr>
          <a:xfrm>
            <a:off x="4534930" y="5270390"/>
            <a:ext cx="316295" cy="430486"/>
          </a:xfrm>
          <a:prstGeom prst="rightArrow">
            <a:avLst/>
          </a:prstGeom>
          <a:solidFill>
            <a:schemeClr val="bg1">
              <a:alpha val="2983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4156631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52C250-D3DF-EC3D-2D13-8B51C3C38B73}"/>
              </a:ext>
            </a:extLst>
          </p:cNvPr>
          <p:cNvSpPr/>
          <p:nvPr/>
        </p:nvSpPr>
        <p:spPr>
          <a:xfrm>
            <a:off x="0" y="12356"/>
            <a:ext cx="12192000" cy="6858000"/>
          </a:xfrm>
          <a:prstGeom prst="rect">
            <a:avLst/>
          </a:prstGeom>
          <a:gradFill flip="none" rotWithShape="1">
            <a:gsLst>
              <a:gs pos="0">
                <a:schemeClr val="accent5">
                  <a:lumMod val="75000"/>
                </a:schemeClr>
              </a:gs>
              <a:gs pos="66000">
                <a:schemeClr val="accent5">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EE2A97D-6969-C0BB-1A69-1FFCF418E7DB}"/>
              </a:ext>
            </a:extLst>
          </p:cNvPr>
          <p:cNvCxnSpPr>
            <a:cxnSpLocks/>
          </p:cNvCxnSpPr>
          <p:nvPr/>
        </p:nvCxnSpPr>
        <p:spPr>
          <a:xfrm>
            <a:off x="0" y="667262"/>
            <a:ext cx="1219200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68B4294-CBC9-638B-3C40-765AEC4BDAF3}"/>
              </a:ext>
            </a:extLst>
          </p:cNvPr>
          <p:cNvSpPr txBox="1"/>
          <p:nvPr/>
        </p:nvSpPr>
        <p:spPr>
          <a:xfrm>
            <a:off x="6833286" y="318306"/>
            <a:ext cx="5215393" cy="276999"/>
          </a:xfrm>
          <a:prstGeom prst="rect">
            <a:avLst/>
          </a:prstGeom>
          <a:noFill/>
        </p:spPr>
        <p:txBody>
          <a:bodyPr wrap="square" rtlCol="0">
            <a:spAutoFit/>
          </a:bodyPr>
          <a:lstStyle/>
          <a:p>
            <a:pPr algn="r"/>
            <a:r>
              <a:rPr lang="en-US" sz="1200" b="1" dirty="0">
                <a:solidFill>
                  <a:schemeClr val="bg1"/>
                </a:solidFill>
              </a:rPr>
              <a:t>A call to arms</a:t>
            </a:r>
            <a:r>
              <a:rPr lang="en-US" sz="1200" dirty="0">
                <a:solidFill>
                  <a:schemeClr val="bg1"/>
                </a:solidFill>
              </a:rPr>
              <a:t>: Raising the bar for Project Controls!</a:t>
            </a:r>
          </a:p>
        </p:txBody>
      </p:sp>
      <p:sp>
        <p:nvSpPr>
          <p:cNvPr id="5" name="Title 4">
            <a:extLst>
              <a:ext uri="{FF2B5EF4-FFF2-40B4-BE49-F238E27FC236}">
                <a16:creationId xmlns:a16="http://schemas.microsoft.com/office/drawing/2014/main" id="{D0A7B4A5-E373-E9D9-A639-452DDFCA8BAE}"/>
              </a:ext>
            </a:extLst>
          </p:cNvPr>
          <p:cNvSpPr>
            <a:spLocks noGrp="1"/>
          </p:cNvSpPr>
          <p:nvPr>
            <p:ph type="title"/>
          </p:nvPr>
        </p:nvSpPr>
        <p:spPr>
          <a:xfrm rot="21141795">
            <a:off x="356287" y="317814"/>
            <a:ext cx="10515600" cy="1325563"/>
          </a:xfrm>
        </p:spPr>
        <p:txBody>
          <a:bodyPr/>
          <a:lstStyle/>
          <a:p>
            <a:r>
              <a:rPr lang="en-GB" dirty="0">
                <a:solidFill>
                  <a:srgbClr val="92D050"/>
                </a:solidFill>
                <a:latin typeface="Spray Letters" panose="02000500000000000000" pitchFamily="2" charset="77"/>
              </a:rPr>
              <a:t>What do we need to drive </a:t>
            </a:r>
            <a:br>
              <a:rPr lang="en-GB" dirty="0">
                <a:solidFill>
                  <a:srgbClr val="92D050"/>
                </a:solidFill>
                <a:latin typeface="Spray Letters" panose="02000500000000000000" pitchFamily="2" charset="77"/>
              </a:rPr>
            </a:br>
            <a:r>
              <a:rPr lang="en-GB" dirty="0">
                <a:solidFill>
                  <a:srgbClr val="92D050"/>
                </a:solidFill>
                <a:latin typeface="Spray Letters" panose="02000500000000000000" pitchFamily="2" charset="77"/>
              </a:rPr>
              <a:t>decision excellence...?</a:t>
            </a:r>
          </a:p>
        </p:txBody>
      </p:sp>
      <p:grpSp>
        <p:nvGrpSpPr>
          <p:cNvPr id="42" name="Group 41">
            <a:extLst>
              <a:ext uri="{FF2B5EF4-FFF2-40B4-BE49-F238E27FC236}">
                <a16:creationId xmlns:a16="http://schemas.microsoft.com/office/drawing/2014/main" id="{A996EAA5-4FD6-1E51-3064-D1C922073B73}"/>
              </a:ext>
            </a:extLst>
          </p:cNvPr>
          <p:cNvGrpSpPr/>
          <p:nvPr/>
        </p:nvGrpSpPr>
        <p:grpSpPr>
          <a:xfrm>
            <a:off x="5268097" y="2106334"/>
            <a:ext cx="1655805" cy="1646398"/>
            <a:chOff x="5522440" y="2007479"/>
            <a:chExt cx="1655805" cy="1646398"/>
          </a:xfrm>
        </p:grpSpPr>
        <p:sp>
          <p:nvSpPr>
            <p:cNvPr id="10" name="Rectangle 9">
              <a:extLst>
                <a:ext uri="{FF2B5EF4-FFF2-40B4-BE49-F238E27FC236}">
                  <a16:creationId xmlns:a16="http://schemas.microsoft.com/office/drawing/2014/main" id="{7A3C9A4E-370E-9DA5-E9D6-4694BC5B6ABE}"/>
                </a:ext>
              </a:extLst>
            </p:cNvPr>
            <p:cNvSpPr/>
            <p:nvPr/>
          </p:nvSpPr>
          <p:spPr>
            <a:xfrm>
              <a:off x="5522440" y="2007479"/>
              <a:ext cx="1643448" cy="1646398"/>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323DFC0-CA39-3AAF-C22F-E44DB10E2C1D}"/>
                </a:ext>
              </a:extLst>
            </p:cNvPr>
            <p:cNvSpPr txBox="1"/>
            <p:nvPr/>
          </p:nvSpPr>
          <p:spPr>
            <a:xfrm>
              <a:off x="5534797" y="2829286"/>
              <a:ext cx="1643448" cy="646331"/>
            </a:xfrm>
            <a:prstGeom prst="rect">
              <a:avLst/>
            </a:prstGeom>
            <a:noFill/>
          </p:spPr>
          <p:txBody>
            <a:bodyPr wrap="square" rtlCol="0">
              <a:spAutoFit/>
            </a:bodyPr>
            <a:lstStyle/>
            <a:p>
              <a:pPr algn="ctr"/>
              <a:r>
                <a:rPr lang="en-US" b="1" dirty="0">
                  <a:solidFill>
                    <a:schemeClr val="accent4">
                      <a:lumMod val="60000"/>
                      <a:lumOff val="40000"/>
                    </a:schemeClr>
                  </a:solidFill>
                </a:rPr>
                <a:t>Data insight </a:t>
              </a:r>
              <a:br>
                <a:rPr lang="en-US" dirty="0">
                  <a:solidFill>
                    <a:schemeClr val="accent4">
                      <a:lumMod val="60000"/>
                      <a:lumOff val="40000"/>
                    </a:schemeClr>
                  </a:solidFill>
                </a:rPr>
              </a:br>
              <a:r>
                <a:rPr lang="en-US" dirty="0">
                  <a:solidFill>
                    <a:schemeClr val="accent4">
                      <a:lumMod val="60000"/>
                      <a:lumOff val="40000"/>
                    </a:schemeClr>
                  </a:solidFill>
                </a:rPr>
                <a:t>&amp; </a:t>
              </a:r>
              <a:r>
                <a:rPr lang="en-US" b="1" dirty="0">
                  <a:solidFill>
                    <a:schemeClr val="accent4">
                      <a:lumMod val="60000"/>
                      <a:lumOff val="40000"/>
                    </a:schemeClr>
                  </a:solidFill>
                </a:rPr>
                <a:t>reports</a:t>
              </a:r>
            </a:p>
          </p:txBody>
        </p:sp>
      </p:grpSp>
      <p:grpSp>
        <p:nvGrpSpPr>
          <p:cNvPr id="43" name="Group 42">
            <a:extLst>
              <a:ext uri="{FF2B5EF4-FFF2-40B4-BE49-F238E27FC236}">
                <a16:creationId xmlns:a16="http://schemas.microsoft.com/office/drawing/2014/main" id="{B2949169-D7BE-64D7-AC07-C0CDF2C5F513}"/>
              </a:ext>
            </a:extLst>
          </p:cNvPr>
          <p:cNvGrpSpPr/>
          <p:nvPr/>
        </p:nvGrpSpPr>
        <p:grpSpPr>
          <a:xfrm>
            <a:off x="640491" y="4517972"/>
            <a:ext cx="10911016" cy="1646398"/>
            <a:chOff x="830991" y="4419117"/>
            <a:chExt cx="10911016" cy="1646398"/>
          </a:xfrm>
        </p:grpSpPr>
        <p:grpSp>
          <p:nvGrpSpPr>
            <p:cNvPr id="36" name="Group 35">
              <a:extLst>
                <a:ext uri="{FF2B5EF4-FFF2-40B4-BE49-F238E27FC236}">
                  <a16:creationId xmlns:a16="http://schemas.microsoft.com/office/drawing/2014/main" id="{F19E9B4B-B346-7E5C-7E62-8CD7C3B3F741}"/>
                </a:ext>
              </a:extLst>
            </p:cNvPr>
            <p:cNvGrpSpPr/>
            <p:nvPr/>
          </p:nvGrpSpPr>
          <p:grpSpPr>
            <a:xfrm>
              <a:off x="830991" y="4419117"/>
              <a:ext cx="1655805" cy="1646398"/>
              <a:chOff x="695067" y="4519229"/>
              <a:chExt cx="1655805" cy="1646398"/>
            </a:xfrm>
          </p:grpSpPr>
          <p:sp>
            <p:nvSpPr>
              <p:cNvPr id="3" name="Rectangle 2">
                <a:extLst>
                  <a:ext uri="{FF2B5EF4-FFF2-40B4-BE49-F238E27FC236}">
                    <a16:creationId xmlns:a16="http://schemas.microsoft.com/office/drawing/2014/main" id="{DD0A0177-6CA2-CEC3-04DB-A362053AE8EE}"/>
                  </a:ext>
                </a:extLst>
              </p:cNvPr>
              <p:cNvSpPr/>
              <p:nvPr/>
            </p:nvSpPr>
            <p:spPr>
              <a:xfrm>
                <a:off x="695067" y="4519229"/>
                <a:ext cx="1643448" cy="1646398"/>
              </a:xfrm>
              <a:prstGeom prst="rect">
                <a:avLst/>
              </a:prstGeom>
              <a:noFill/>
              <a:ln>
                <a:solidFill>
                  <a:srgbClr val="CCA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ABDE"/>
                  </a:solidFill>
                </a:endParaRPr>
              </a:p>
            </p:txBody>
          </p:sp>
          <p:sp>
            <p:nvSpPr>
              <p:cNvPr id="4" name="TextBox 3">
                <a:extLst>
                  <a:ext uri="{FF2B5EF4-FFF2-40B4-BE49-F238E27FC236}">
                    <a16:creationId xmlns:a16="http://schemas.microsoft.com/office/drawing/2014/main" id="{89541E70-0651-CE92-A452-A01CE75B253A}"/>
                  </a:ext>
                </a:extLst>
              </p:cNvPr>
              <p:cNvSpPr txBox="1"/>
              <p:nvPr/>
            </p:nvSpPr>
            <p:spPr>
              <a:xfrm>
                <a:off x="707424" y="5341036"/>
                <a:ext cx="1643448" cy="369332"/>
              </a:xfrm>
              <a:prstGeom prst="rect">
                <a:avLst/>
              </a:prstGeom>
              <a:noFill/>
            </p:spPr>
            <p:txBody>
              <a:bodyPr wrap="square" rtlCol="0">
                <a:spAutoFit/>
              </a:bodyPr>
              <a:lstStyle/>
              <a:p>
                <a:pPr algn="ctr"/>
                <a:r>
                  <a:rPr lang="en-US" b="1" dirty="0">
                    <a:solidFill>
                      <a:srgbClr val="CCABDE"/>
                    </a:solidFill>
                  </a:rPr>
                  <a:t>Systems</a:t>
                </a:r>
              </a:p>
            </p:txBody>
          </p:sp>
        </p:grpSp>
        <p:grpSp>
          <p:nvGrpSpPr>
            <p:cNvPr id="37" name="Group 36">
              <a:extLst>
                <a:ext uri="{FF2B5EF4-FFF2-40B4-BE49-F238E27FC236}">
                  <a16:creationId xmlns:a16="http://schemas.microsoft.com/office/drawing/2014/main" id="{360520B9-31C1-6302-276F-A1473FD5FD5D}"/>
                </a:ext>
              </a:extLst>
            </p:cNvPr>
            <p:cNvGrpSpPr/>
            <p:nvPr/>
          </p:nvGrpSpPr>
          <p:grpSpPr>
            <a:xfrm>
              <a:off x="2682033" y="4419117"/>
              <a:ext cx="1655805" cy="1646398"/>
              <a:chOff x="2573294" y="4519229"/>
              <a:chExt cx="1655805" cy="1646398"/>
            </a:xfrm>
          </p:grpSpPr>
          <p:sp>
            <p:nvSpPr>
              <p:cNvPr id="6" name="Rectangle 5">
                <a:extLst>
                  <a:ext uri="{FF2B5EF4-FFF2-40B4-BE49-F238E27FC236}">
                    <a16:creationId xmlns:a16="http://schemas.microsoft.com/office/drawing/2014/main" id="{E241608D-1E59-81E6-1B10-2657377FA353}"/>
                  </a:ext>
                </a:extLst>
              </p:cNvPr>
              <p:cNvSpPr/>
              <p:nvPr/>
            </p:nvSpPr>
            <p:spPr>
              <a:xfrm>
                <a:off x="2573294" y="4519229"/>
                <a:ext cx="1643448" cy="1646398"/>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sp>
            <p:nvSpPr>
              <p:cNvPr id="27" name="TextBox 26">
                <a:extLst>
                  <a:ext uri="{FF2B5EF4-FFF2-40B4-BE49-F238E27FC236}">
                    <a16:creationId xmlns:a16="http://schemas.microsoft.com/office/drawing/2014/main" id="{869D1151-BBEB-DB89-0064-2E42CEBF48E3}"/>
                  </a:ext>
                </a:extLst>
              </p:cNvPr>
              <p:cNvSpPr txBox="1"/>
              <p:nvPr/>
            </p:nvSpPr>
            <p:spPr>
              <a:xfrm>
                <a:off x="2585651" y="5341036"/>
                <a:ext cx="1643448" cy="646331"/>
              </a:xfrm>
              <a:prstGeom prst="rect">
                <a:avLst/>
              </a:prstGeom>
              <a:noFill/>
            </p:spPr>
            <p:txBody>
              <a:bodyPr wrap="square" rtlCol="0">
                <a:spAutoFit/>
              </a:bodyPr>
              <a:lstStyle/>
              <a:p>
                <a:pPr algn="ctr"/>
                <a:r>
                  <a:rPr lang="en-US" b="1" dirty="0">
                    <a:solidFill>
                      <a:schemeClr val="accent2">
                        <a:lumMod val="60000"/>
                        <a:lumOff val="40000"/>
                      </a:schemeClr>
                    </a:solidFill>
                  </a:rPr>
                  <a:t>Data </a:t>
                </a:r>
                <a:r>
                  <a:rPr lang="en-US" dirty="0">
                    <a:solidFill>
                      <a:schemeClr val="accent2">
                        <a:lumMod val="60000"/>
                        <a:lumOff val="40000"/>
                      </a:schemeClr>
                    </a:solidFill>
                  </a:rPr>
                  <a:t>&amp; </a:t>
                </a:r>
                <a:r>
                  <a:rPr lang="en-US" b="1" dirty="0">
                    <a:solidFill>
                      <a:schemeClr val="accent2">
                        <a:lumMod val="60000"/>
                        <a:lumOff val="40000"/>
                      </a:schemeClr>
                    </a:solidFill>
                  </a:rPr>
                  <a:t>Data Structure</a:t>
                </a:r>
              </a:p>
            </p:txBody>
          </p:sp>
        </p:grpSp>
        <p:grpSp>
          <p:nvGrpSpPr>
            <p:cNvPr id="38" name="Group 37">
              <a:extLst>
                <a:ext uri="{FF2B5EF4-FFF2-40B4-BE49-F238E27FC236}">
                  <a16:creationId xmlns:a16="http://schemas.microsoft.com/office/drawing/2014/main" id="{CD5F88A9-A984-B777-95F9-45C752380421}"/>
                </a:ext>
              </a:extLst>
            </p:cNvPr>
            <p:cNvGrpSpPr/>
            <p:nvPr/>
          </p:nvGrpSpPr>
          <p:grpSpPr>
            <a:xfrm>
              <a:off x="4533075" y="4419117"/>
              <a:ext cx="1655805" cy="1646398"/>
              <a:chOff x="4451521" y="4519229"/>
              <a:chExt cx="1655805" cy="1646398"/>
            </a:xfrm>
          </p:grpSpPr>
          <p:sp>
            <p:nvSpPr>
              <p:cNvPr id="28" name="Rectangle 27">
                <a:extLst>
                  <a:ext uri="{FF2B5EF4-FFF2-40B4-BE49-F238E27FC236}">
                    <a16:creationId xmlns:a16="http://schemas.microsoft.com/office/drawing/2014/main" id="{7C36F1DE-0D61-F8A5-C30F-2F98C1B15EBC}"/>
                  </a:ext>
                </a:extLst>
              </p:cNvPr>
              <p:cNvSpPr/>
              <p:nvPr/>
            </p:nvSpPr>
            <p:spPr>
              <a:xfrm>
                <a:off x="4451521" y="4519229"/>
                <a:ext cx="1643448" cy="1646398"/>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532D060E-EE6B-2688-3996-7059B842BE97}"/>
                  </a:ext>
                </a:extLst>
              </p:cNvPr>
              <p:cNvSpPr txBox="1"/>
              <p:nvPr/>
            </p:nvSpPr>
            <p:spPr>
              <a:xfrm>
                <a:off x="4463878" y="5341036"/>
                <a:ext cx="1643448" cy="369332"/>
              </a:xfrm>
              <a:prstGeom prst="rect">
                <a:avLst/>
              </a:prstGeom>
              <a:noFill/>
            </p:spPr>
            <p:txBody>
              <a:bodyPr wrap="square" rtlCol="0">
                <a:spAutoFit/>
              </a:bodyPr>
              <a:lstStyle/>
              <a:p>
                <a:pPr algn="ctr"/>
                <a:r>
                  <a:rPr lang="en-US" b="1" dirty="0">
                    <a:solidFill>
                      <a:schemeClr val="accent1">
                        <a:lumMod val="60000"/>
                        <a:lumOff val="40000"/>
                      </a:schemeClr>
                    </a:solidFill>
                  </a:rPr>
                  <a:t>The Team</a:t>
                </a:r>
              </a:p>
            </p:txBody>
          </p:sp>
        </p:grpSp>
        <p:grpSp>
          <p:nvGrpSpPr>
            <p:cNvPr id="39" name="Group 38">
              <a:extLst>
                <a:ext uri="{FF2B5EF4-FFF2-40B4-BE49-F238E27FC236}">
                  <a16:creationId xmlns:a16="http://schemas.microsoft.com/office/drawing/2014/main" id="{44C5381D-7155-AEAE-8491-A31FF5825F4C}"/>
                </a:ext>
              </a:extLst>
            </p:cNvPr>
            <p:cNvGrpSpPr/>
            <p:nvPr/>
          </p:nvGrpSpPr>
          <p:grpSpPr>
            <a:xfrm>
              <a:off x="6384117" y="4419117"/>
              <a:ext cx="1655805" cy="1646398"/>
              <a:chOff x="6305034" y="4519229"/>
              <a:chExt cx="1655805" cy="1646398"/>
            </a:xfrm>
          </p:grpSpPr>
          <p:sp>
            <p:nvSpPr>
              <p:cNvPr id="30" name="Rectangle 29">
                <a:extLst>
                  <a:ext uri="{FF2B5EF4-FFF2-40B4-BE49-F238E27FC236}">
                    <a16:creationId xmlns:a16="http://schemas.microsoft.com/office/drawing/2014/main" id="{C0A6448E-E386-C1CB-4BD3-D04864BCDFD8}"/>
                  </a:ext>
                </a:extLst>
              </p:cNvPr>
              <p:cNvSpPr/>
              <p:nvPr/>
            </p:nvSpPr>
            <p:spPr>
              <a:xfrm>
                <a:off x="6305034" y="4519229"/>
                <a:ext cx="1643448" cy="1646398"/>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450508D-1711-2F09-C8D4-60A8B42C9B13}"/>
                  </a:ext>
                </a:extLst>
              </p:cNvPr>
              <p:cNvSpPr txBox="1"/>
              <p:nvPr/>
            </p:nvSpPr>
            <p:spPr>
              <a:xfrm>
                <a:off x="6317391" y="5341036"/>
                <a:ext cx="1643448" cy="369332"/>
              </a:xfrm>
              <a:prstGeom prst="rect">
                <a:avLst/>
              </a:prstGeom>
              <a:noFill/>
              <a:ln>
                <a:noFill/>
              </a:ln>
            </p:spPr>
            <p:txBody>
              <a:bodyPr wrap="square" rtlCol="0">
                <a:spAutoFit/>
              </a:bodyPr>
              <a:lstStyle/>
              <a:p>
                <a:pPr algn="ctr"/>
                <a:r>
                  <a:rPr lang="en-US" b="1" dirty="0">
                    <a:solidFill>
                      <a:schemeClr val="accent6">
                        <a:lumMod val="60000"/>
                        <a:lumOff val="40000"/>
                      </a:schemeClr>
                    </a:solidFill>
                  </a:rPr>
                  <a:t>Process</a:t>
                </a:r>
              </a:p>
            </p:txBody>
          </p:sp>
        </p:grpSp>
        <p:grpSp>
          <p:nvGrpSpPr>
            <p:cNvPr id="40" name="Group 39">
              <a:extLst>
                <a:ext uri="{FF2B5EF4-FFF2-40B4-BE49-F238E27FC236}">
                  <a16:creationId xmlns:a16="http://schemas.microsoft.com/office/drawing/2014/main" id="{8F90C1CA-EDAA-C84E-8A61-ECA566804AE8}"/>
                </a:ext>
              </a:extLst>
            </p:cNvPr>
            <p:cNvGrpSpPr/>
            <p:nvPr/>
          </p:nvGrpSpPr>
          <p:grpSpPr>
            <a:xfrm>
              <a:off x="8235159" y="4419117"/>
              <a:ext cx="1655805" cy="1646398"/>
              <a:chOff x="8133834" y="4519229"/>
              <a:chExt cx="1655805" cy="1646398"/>
            </a:xfrm>
          </p:grpSpPr>
          <p:sp>
            <p:nvSpPr>
              <p:cNvPr id="32" name="Rectangle 31">
                <a:extLst>
                  <a:ext uri="{FF2B5EF4-FFF2-40B4-BE49-F238E27FC236}">
                    <a16:creationId xmlns:a16="http://schemas.microsoft.com/office/drawing/2014/main" id="{46F47A0C-F231-5ADD-8418-17FC72AB07F7}"/>
                  </a:ext>
                </a:extLst>
              </p:cNvPr>
              <p:cNvSpPr/>
              <p:nvPr/>
            </p:nvSpPr>
            <p:spPr>
              <a:xfrm>
                <a:off x="8133834" y="4519229"/>
                <a:ext cx="1643448" cy="1646398"/>
              </a:xfrm>
              <a:prstGeom prst="rect">
                <a:avLst/>
              </a:prstGeom>
              <a:noFill/>
              <a:ln>
                <a:solidFill>
                  <a:srgbClr val="AAD9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D8B9B954-3C41-F556-2AB1-094BDDFCC772}"/>
                  </a:ext>
                </a:extLst>
              </p:cNvPr>
              <p:cNvSpPr txBox="1"/>
              <p:nvPr/>
            </p:nvSpPr>
            <p:spPr>
              <a:xfrm>
                <a:off x="8146191" y="5341036"/>
                <a:ext cx="1643448" cy="369332"/>
              </a:xfrm>
              <a:prstGeom prst="rect">
                <a:avLst/>
              </a:prstGeom>
              <a:noFill/>
            </p:spPr>
            <p:txBody>
              <a:bodyPr wrap="square" rtlCol="0">
                <a:spAutoFit/>
              </a:bodyPr>
              <a:lstStyle/>
              <a:p>
                <a:pPr algn="ctr"/>
                <a:r>
                  <a:rPr lang="en-US" b="1" dirty="0">
                    <a:solidFill>
                      <a:srgbClr val="AAD9CD"/>
                    </a:solidFill>
                  </a:rPr>
                  <a:t>Training</a:t>
                </a:r>
              </a:p>
            </p:txBody>
          </p:sp>
        </p:grpSp>
        <p:grpSp>
          <p:nvGrpSpPr>
            <p:cNvPr id="41" name="Group 40">
              <a:extLst>
                <a:ext uri="{FF2B5EF4-FFF2-40B4-BE49-F238E27FC236}">
                  <a16:creationId xmlns:a16="http://schemas.microsoft.com/office/drawing/2014/main" id="{CFDCBC92-3CFB-C38B-D6BE-F8C6246DA7CC}"/>
                </a:ext>
              </a:extLst>
            </p:cNvPr>
            <p:cNvGrpSpPr/>
            <p:nvPr/>
          </p:nvGrpSpPr>
          <p:grpSpPr>
            <a:xfrm>
              <a:off x="10086202" y="4419117"/>
              <a:ext cx="1655805" cy="1646398"/>
              <a:chOff x="9950278" y="4519229"/>
              <a:chExt cx="1655805" cy="1646398"/>
            </a:xfrm>
          </p:grpSpPr>
          <p:sp>
            <p:nvSpPr>
              <p:cNvPr id="34" name="Rectangle 33">
                <a:extLst>
                  <a:ext uri="{FF2B5EF4-FFF2-40B4-BE49-F238E27FC236}">
                    <a16:creationId xmlns:a16="http://schemas.microsoft.com/office/drawing/2014/main" id="{55CA69AA-A735-F68D-8BB9-708610632835}"/>
                  </a:ext>
                </a:extLst>
              </p:cNvPr>
              <p:cNvSpPr/>
              <p:nvPr/>
            </p:nvSpPr>
            <p:spPr>
              <a:xfrm>
                <a:off x="9950278" y="4519229"/>
                <a:ext cx="1643448" cy="1646398"/>
              </a:xfrm>
              <a:prstGeom prst="rect">
                <a:avLst/>
              </a:prstGeom>
              <a:noFill/>
              <a:ln>
                <a:solidFill>
                  <a:srgbClr val="DE8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F20DC401-758B-1D8C-81ED-D90948677DC8}"/>
                  </a:ext>
                </a:extLst>
              </p:cNvPr>
              <p:cNvSpPr txBox="1"/>
              <p:nvPr/>
            </p:nvSpPr>
            <p:spPr>
              <a:xfrm>
                <a:off x="9962635" y="5341036"/>
                <a:ext cx="1643448" cy="646331"/>
              </a:xfrm>
              <a:prstGeom prst="rect">
                <a:avLst/>
              </a:prstGeom>
              <a:noFill/>
            </p:spPr>
            <p:txBody>
              <a:bodyPr wrap="square" rtlCol="0">
                <a:spAutoFit/>
              </a:bodyPr>
              <a:lstStyle/>
              <a:p>
                <a:pPr algn="ctr"/>
                <a:r>
                  <a:rPr lang="en-US" b="1" dirty="0">
                    <a:solidFill>
                      <a:srgbClr val="DE89A5"/>
                    </a:solidFill>
                  </a:rPr>
                  <a:t>Client </a:t>
                </a:r>
                <a:r>
                  <a:rPr lang="en-US" dirty="0">
                    <a:solidFill>
                      <a:srgbClr val="DE89A5"/>
                    </a:solidFill>
                  </a:rPr>
                  <a:t>&amp; </a:t>
                </a:r>
                <a:r>
                  <a:rPr lang="en-US" b="1" dirty="0">
                    <a:solidFill>
                      <a:srgbClr val="DE89A5"/>
                    </a:solidFill>
                  </a:rPr>
                  <a:t>Suppliers</a:t>
                </a:r>
              </a:p>
            </p:txBody>
          </p:sp>
        </p:grpSp>
      </p:grpSp>
      <p:pic>
        <p:nvPicPr>
          <p:cNvPr id="45" name="Picture 44" descr="Graphical user interface, application&#10;&#10;Description automatically generated">
            <a:extLst>
              <a:ext uri="{FF2B5EF4-FFF2-40B4-BE49-F238E27FC236}">
                <a16:creationId xmlns:a16="http://schemas.microsoft.com/office/drawing/2014/main" id="{3292C19A-10C9-789A-AE2D-5DFD120B6748}"/>
              </a:ext>
            </a:extLst>
          </p:cNvPr>
          <p:cNvPicPr>
            <a:picLocks noChangeAspect="1"/>
          </p:cNvPicPr>
          <p:nvPr/>
        </p:nvPicPr>
        <p:blipFill>
          <a:blip r:embed="rId3"/>
          <a:stretch>
            <a:fillRect/>
          </a:stretch>
        </p:blipFill>
        <p:spPr>
          <a:xfrm>
            <a:off x="4362818" y="3869943"/>
            <a:ext cx="1767612" cy="1767612"/>
          </a:xfrm>
          <a:prstGeom prst="rect">
            <a:avLst/>
          </a:prstGeom>
        </p:spPr>
      </p:pic>
      <p:pic>
        <p:nvPicPr>
          <p:cNvPr id="47" name="Picture 46" descr="A picture containing graphical user interface&#10;&#10;Description automatically generated">
            <a:extLst>
              <a:ext uri="{FF2B5EF4-FFF2-40B4-BE49-F238E27FC236}">
                <a16:creationId xmlns:a16="http://schemas.microsoft.com/office/drawing/2014/main" id="{80D60DB4-A173-1321-1A72-9ED7ECB99427}"/>
              </a:ext>
            </a:extLst>
          </p:cNvPr>
          <p:cNvPicPr>
            <a:picLocks noChangeAspect="1"/>
          </p:cNvPicPr>
          <p:nvPr/>
        </p:nvPicPr>
        <p:blipFill>
          <a:blip r:embed="rId4"/>
          <a:stretch>
            <a:fillRect/>
          </a:stretch>
        </p:blipFill>
        <p:spPr>
          <a:xfrm>
            <a:off x="9690752" y="3757879"/>
            <a:ext cx="2146170" cy="2146170"/>
          </a:xfrm>
          <a:prstGeom prst="rect">
            <a:avLst/>
          </a:prstGeom>
        </p:spPr>
      </p:pic>
      <p:pic>
        <p:nvPicPr>
          <p:cNvPr id="49" name="Picture 48" descr="Icon&#10;&#10;Description automatically generated">
            <a:extLst>
              <a:ext uri="{FF2B5EF4-FFF2-40B4-BE49-F238E27FC236}">
                <a16:creationId xmlns:a16="http://schemas.microsoft.com/office/drawing/2014/main" id="{EB381000-3FC6-74CF-A0F2-33555CF1BE01}"/>
              </a:ext>
            </a:extLst>
          </p:cNvPr>
          <p:cNvPicPr>
            <a:picLocks noChangeAspect="1"/>
          </p:cNvPicPr>
          <p:nvPr/>
        </p:nvPicPr>
        <p:blipFill>
          <a:blip r:embed="rId5"/>
          <a:stretch>
            <a:fillRect/>
          </a:stretch>
        </p:blipFill>
        <p:spPr>
          <a:xfrm>
            <a:off x="5218669" y="1351313"/>
            <a:ext cx="1777253" cy="1777253"/>
          </a:xfrm>
          <a:prstGeom prst="rect">
            <a:avLst/>
          </a:prstGeom>
        </p:spPr>
      </p:pic>
      <p:pic>
        <p:nvPicPr>
          <p:cNvPr id="51" name="Picture 50" descr="Logo&#10;&#10;Description automatically generated with medium confidence">
            <a:extLst>
              <a:ext uri="{FF2B5EF4-FFF2-40B4-BE49-F238E27FC236}">
                <a16:creationId xmlns:a16="http://schemas.microsoft.com/office/drawing/2014/main" id="{B22A8826-6DB5-2224-791B-4B25F303848A}"/>
              </a:ext>
            </a:extLst>
          </p:cNvPr>
          <p:cNvPicPr>
            <a:picLocks noChangeAspect="1"/>
          </p:cNvPicPr>
          <p:nvPr/>
        </p:nvPicPr>
        <p:blipFill>
          <a:blip r:embed="rId6"/>
          <a:stretch>
            <a:fillRect/>
          </a:stretch>
        </p:blipFill>
        <p:spPr>
          <a:xfrm>
            <a:off x="7430668" y="3382892"/>
            <a:ext cx="2896144" cy="2896144"/>
          </a:xfrm>
          <a:prstGeom prst="rect">
            <a:avLst/>
          </a:prstGeom>
        </p:spPr>
      </p:pic>
      <p:pic>
        <p:nvPicPr>
          <p:cNvPr id="53" name="Picture 52">
            <a:extLst>
              <a:ext uri="{FF2B5EF4-FFF2-40B4-BE49-F238E27FC236}">
                <a16:creationId xmlns:a16="http://schemas.microsoft.com/office/drawing/2014/main" id="{4E174488-8091-3A6B-F8C3-70E8FC4EC270}"/>
              </a:ext>
            </a:extLst>
          </p:cNvPr>
          <p:cNvPicPr>
            <a:picLocks noChangeAspect="1"/>
          </p:cNvPicPr>
          <p:nvPr/>
        </p:nvPicPr>
        <p:blipFill>
          <a:blip r:embed="rId7"/>
          <a:srcRect/>
          <a:stretch/>
        </p:blipFill>
        <p:spPr>
          <a:xfrm>
            <a:off x="550878" y="3809877"/>
            <a:ext cx="1902530" cy="1902530"/>
          </a:xfrm>
          <a:prstGeom prst="rect">
            <a:avLst/>
          </a:prstGeom>
        </p:spPr>
      </p:pic>
      <p:pic>
        <p:nvPicPr>
          <p:cNvPr id="55" name="Picture 54" descr="Shape, arrow&#10;&#10;Description automatically generated">
            <a:extLst>
              <a:ext uri="{FF2B5EF4-FFF2-40B4-BE49-F238E27FC236}">
                <a16:creationId xmlns:a16="http://schemas.microsoft.com/office/drawing/2014/main" id="{A39CFBCC-4A83-9A97-0D13-8DFEBD4728BC}"/>
              </a:ext>
            </a:extLst>
          </p:cNvPr>
          <p:cNvPicPr>
            <a:picLocks noChangeAspect="1"/>
          </p:cNvPicPr>
          <p:nvPr/>
        </p:nvPicPr>
        <p:blipFill>
          <a:blip r:embed="rId8"/>
          <a:stretch>
            <a:fillRect/>
          </a:stretch>
        </p:blipFill>
        <p:spPr>
          <a:xfrm>
            <a:off x="6183386" y="3809877"/>
            <a:ext cx="1801066" cy="1801066"/>
          </a:xfrm>
          <a:prstGeom prst="rect">
            <a:avLst/>
          </a:prstGeom>
        </p:spPr>
      </p:pic>
      <p:pic>
        <p:nvPicPr>
          <p:cNvPr id="59" name="Picture 58" descr="A picture containing logo&#10;&#10;Description automatically generated">
            <a:extLst>
              <a:ext uri="{FF2B5EF4-FFF2-40B4-BE49-F238E27FC236}">
                <a16:creationId xmlns:a16="http://schemas.microsoft.com/office/drawing/2014/main" id="{E167192A-5B26-DBAE-6480-C105C48D20A7}"/>
              </a:ext>
            </a:extLst>
          </p:cNvPr>
          <p:cNvPicPr>
            <a:picLocks noChangeAspect="1"/>
          </p:cNvPicPr>
          <p:nvPr/>
        </p:nvPicPr>
        <p:blipFill>
          <a:blip r:embed="rId9"/>
          <a:stretch>
            <a:fillRect/>
          </a:stretch>
        </p:blipFill>
        <p:spPr>
          <a:xfrm>
            <a:off x="1952130" y="3378980"/>
            <a:ext cx="2711247" cy="2711247"/>
          </a:xfrm>
          <a:prstGeom prst="rect">
            <a:avLst/>
          </a:prstGeom>
        </p:spPr>
      </p:pic>
      <p:cxnSp>
        <p:nvCxnSpPr>
          <p:cNvPr id="66" name="Elbow Connector 65">
            <a:extLst>
              <a:ext uri="{FF2B5EF4-FFF2-40B4-BE49-F238E27FC236}">
                <a16:creationId xmlns:a16="http://schemas.microsoft.com/office/drawing/2014/main" id="{A421B520-E722-660F-1AD7-57E2C34D9766}"/>
              </a:ext>
            </a:extLst>
          </p:cNvPr>
          <p:cNvCxnSpPr>
            <a:endCxn id="53" idx="0"/>
          </p:cNvCxnSpPr>
          <p:nvPr/>
        </p:nvCxnSpPr>
        <p:spPr>
          <a:xfrm rot="10800000" flipV="1">
            <a:off x="1502143" y="2840583"/>
            <a:ext cx="3731418" cy="969293"/>
          </a:xfrm>
          <a:prstGeom prst="bentConnector2">
            <a:avLst/>
          </a:prstGeom>
          <a:ln>
            <a:solidFill>
              <a:schemeClr val="bg1">
                <a:alpha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67" name="Elbow Connector 66">
            <a:extLst>
              <a:ext uri="{FF2B5EF4-FFF2-40B4-BE49-F238E27FC236}">
                <a16:creationId xmlns:a16="http://schemas.microsoft.com/office/drawing/2014/main" id="{4968966F-DBD0-4E59-CED2-DE8D2C3BCDBA}"/>
              </a:ext>
            </a:extLst>
          </p:cNvPr>
          <p:cNvCxnSpPr>
            <a:cxnSpLocks/>
          </p:cNvCxnSpPr>
          <p:nvPr/>
        </p:nvCxnSpPr>
        <p:spPr>
          <a:xfrm rot="10800000" flipH="1" flipV="1">
            <a:off x="6936259" y="2840168"/>
            <a:ext cx="3731418" cy="969293"/>
          </a:xfrm>
          <a:prstGeom prst="bentConnector2">
            <a:avLst/>
          </a:prstGeom>
          <a:ln>
            <a:solidFill>
              <a:schemeClr val="bg1">
                <a:alpha val="3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77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74BD1F04-6678-13DB-A053-936A26780B0C}"/>
              </a:ext>
            </a:extLst>
          </p:cNvPr>
          <p:cNvCxnSpPr>
            <a:cxnSpLocks/>
          </p:cNvCxnSpPr>
          <p:nvPr/>
        </p:nvCxnSpPr>
        <p:spPr>
          <a:xfrm>
            <a:off x="2885250" y="667262"/>
            <a:ext cx="930675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045EC3C-930C-8292-0057-EA840C02E37B}"/>
              </a:ext>
            </a:extLst>
          </p:cNvPr>
          <p:cNvSpPr/>
          <p:nvPr/>
        </p:nvSpPr>
        <p:spPr>
          <a:xfrm>
            <a:off x="0" y="0"/>
            <a:ext cx="288525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477AF9-7A86-80C1-963B-D400D883C3ED}"/>
              </a:ext>
            </a:extLst>
          </p:cNvPr>
          <p:cNvSpPr>
            <a:spLocks noGrp="1"/>
          </p:cNvSpPr>
          <p:nvPr>
            <p:ph type="title"/>
          </p:nvPr>
        </p:nvSpPr>
        <p:spPr>
          <a:xfrm rot="21254457">
            <a:off x="1342500" y="510671"/>
            <a:ext cx="5686192" cy="1325563"/>
          </a:xfrm>
        </p:spPr>
        <p:txBody>
          <a:bodyPr>
            <a:normAutofit fontScale="90000"/>
          </a:bodyPr>
          <a:lstStyle/>
          <a:p>
            <a:r>
              <a:rPr lang="en-GB" dirty="0">
                <a:solidFill>
                  <a:srgbClr val="92D050"/>
                </a:solidFill>
                <a:latin typeface="Spray Letters" panose="02000500000000000000" pitchFamily="2" charset="77"/>
              </a:rPr>
              <a:t>What are the key enablers for insight?</a:t>
            </a:r>
            <a:br>
              <a:rPr lang="en-GB" dirty="0">
                <a:solidFill>
                  <a:srgbClr val="92D050"/>
                </a:solidFill>
                <a:latin typeface="Spray Letters" panose="02000500000000000000" pitchFamily="2" charset="77"/>
              </a:rPr>
            </a:br>
            <a:endParaRPr lang="en-GB" dirty="0">
              <a:solidFill>
                <a:srgbClr val="92D050"/>
              </a:solidFill>
              <a:latin typeface="Spray Letters" panose="02000500000000000000" pitchFamily="2" charset="77"/>
            </a:endParaRPr>
          </a:p>
        </p:txBody>
      </p:sp>
      <p:sp>
        <p:nvSpPr>
          <p:cNvPr id="14" name="TextBox 13">
            <a:extLst>
              <a:ext uri="{FF2B5EF4-FFF2-40B4-BE49-F238E27FC236}">
                <a16:creationId xmlns:a16="http://schemas.microsoft.com/office/drawing/2014/main" id="{FC048EE2-38E9-E650-4918-E3C73A949903}"/>
              </a:ext>
            </a:extLst>
          </p:cNvPr>
          <p:cNvSpPr txBox="1"/>
          <p:nvPr/>
        </p:nvSpPr>
        <p:spPr>
          <a:xfrm>
            <a:off x="6833286" y="318306"/>
            <a:ext cx="5215393" cy="276999"/>
          </a:xfrm>
          <a:prstGeom prst="rect">
            <a:avLst/>
          </a:prstGeom>
          <a:noFill/>
        </p:spPr>
        <p:txBody>
          <a:bodyPr wrap="square" rtlCol="0">
            <a:spAutoFit/>
          </a:bodyPr>
          <a:lstStyle/>
          <a:p>
            <a:pPr algn="r"/>
            <a:r>
              <a:rPr lang="en-US" sz="1200" b="1" dirty="0">
                <a:solidFill>
                  <a:schemeClr val="accent5">
                    <a:lumMod val="50000"/>
                  </a:schemeClr>
                </a:solidFill>
              </a:rPr>
              <a:t>A call to arms</a:t>
            </a:r>
            <a:r>
              <a:rPr lang="en-US" sz="1200" dirty="0">
                <a:solidFill>
                  <a:schemeClr val="accent5">
                    <a:lumMod val="50000"/>
                  </a:schemeClr>
                </a:solidFill>
              </a:rPr>
              <a:t>: </a:t>
            </a:r>
            <a:r>
              <a:rPr lang="en-US" sz="1200" dirty="0">
                <a:solidFill>
                  <a:srgbClr val="92D050"/>
                </a:solidFill>
              </a:rPr>
              <a:t>Raising the bar for Project Controls!</a:t>
            </a:r>
          </a:p>
        </p:txBody>
      </p:sp>
      <p:pic>
        <p:nvPicPr>
          <p:cNvPr id="18" name="Picture 17" descr="A picture containing building, column, tall, dark&#10;&#10;Description automatically generated">
            <a:extLst>
              <a:ext uri="{FF2B5EF4-FFF2-40B4-BE49-F238E27FC236}">
                <a16:creationId xmlns:a16="http://schemas.microsoft.com/office/drawing/2014/main" id="{25928EBD-5E13-3EAF-2477-F4544A9B441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
            <a:ext cx="2292332" cy="6858001"/>
          </a:xfrm>
          <a:prstGeom prst="rect">
            <a:avLst/>
          </a:prstGeom>
        </p:spPr>
      </p:pic>
      <p:sp>
        <p:nvSpPr>
          <p:cNvPr id="6" name="TextBox 5">
            <a:extLst>
              <a:ext uri="{FF2B5EF4-FFF2-40B4-BE49-F238E27FC236}">
                <a16:creationId xmlns:a16="http://schemas.microsoft.com/office/drawing/2014/main" id="{76795B6A-4FA7-A59D-01F9-8FEEFA01B665}"/>
              </a:ext>
            </a:extLst>
          </p:cNvPr>
          <p:cNvSpPr txBox="1"/>
          <p:nvPr/>
        </p:nvSpPr>
        <p:spPr>
          <a:xfrm>
            <a:off x="3241262" y="2183047"/>
            <a:ext cx="5711179" cy="369332"/>
          </a:xfrm>
          <a:prstGeom prst="rect">
            <a:avLst/>
          </a:prstGeom>
          <a:noFill/>
        </p:spPr>
        <p:txBody>
          <a:bodyPr wrap="none" rtlCol="0">
            <a:spAutoFit/>
          </a:bodyPr>
          <a:lstStyle/>
          <a:p>
            <a:r>
              <a:rPr lang="en-GB" dirty="0">
                <a:ea typeface="Roboto" panose="02000000000000000000" pitchFamily="2" charset="0"/>
                <a:cs typeface="Roboto" panose="02000000000000000000" pitchFamily="2" charset="0"/>
              </a:rPr>
              <a:t>Aligned with the reasons behind the project and key drivers</a:t>
            </a:r>
          </a:p>
        </p:txBody>
      </p:sp>
      <p:sp>
        <p:nvSpPr>
          <p:cNvPr id="7" name="TextBox 6">
            <a:extLst>
              <a:ext uri="{FF2B5EF4-FFF2-40B4-BE49-F238E27FC236}">
                <a16:creationId xmlns:a16="http://schemas.microsoft.com/office/drawing/2014/main" id="{3F06AE37-837C-8D29-318E-9C6BC0132706}"/>
              </a:ext>
            </a:extLst>
          </p:cNvPr>
          <p:cNvSpPr txBox="1"/>
          <p:nvPr/>
        </p:nvSpPr>
        <p:spPr>
          <a:xfrm>
            <a:off x="3241262" y="2704860"/>
            <a:ext cx="6626814" cy="369332"/>
          </a:xfrm>
          <a:prstGeom prst="rect">
            <a:avLst/>
          </a:prstGeom>
          <a:noFill/>
        </p:spPr>
        <p:txBody>
          <a:bodyPr wrap="none" rtlCol="0">
            <a:spAutoFit/>
          </a:bodyPr>
          <a:lstStyle/>
          <a:p>
            <a:r>
              <a:rPr lang="en-GB" dirty="0">
                <a:ea typeface="Roboto" panose="02000000000000000000" pitchFamily="2" charset="0"/>
                <a:cs typeface="Roboto" panose="02000000000000000000" pitchFamily="2" charset="0"/>
              </a:rPr>
              <a:t>Follow good quality, relevant processes that deliver the right outputs</a:t>
            </a:r>
          </a:p>
        </p:txBody>
      </p:sp>
      <p:sp>
        <p:nvSpPr>
          <p:cNvPr id="8" name="TextBox 7">
            <a:extLst>
              <a:ext uri="{FF2B5EF4-FFF2-40B4-BE49-F238E27FC236}">
                <a16:creationId xmlns:a16="http://schemas.microsoft.com/office/drawing/2014/main" id="{47BD2FAB-DF2D-1811-83BE-C3E730CC0F93}"/>
              </a:ext>
            </a:extLst>
          </p:cNvPr>
          <p:cNvSpPr txBox="1"/>
          <p:nvPr/>
        </p:nvSpPr>
        <p:spPr>
          <a:xfrm>
            <a:off x="3241262" y="3211636"/>
            <a:ext cx="6146811" cy="369332"/>
          </a:xfrm>
          <a:prstGeom prst="rect">
            <a:avLst/>
          </a:prstGeom>
          <a:noFill/>
        </p:spPr>
        <p:txBody>
          <a:bodyPr wrap="none" rtlCol="0">
            <a:spAutoFit/>
          </a:bodyPr>
          <a:lstStyle/>
          <a:p>
            <a:r>
              <a:rPr lang="en-GB" dirty="0">
                <a:ea typeface="Roboto" panose="02000000000000000000" pitchFamily="2" charset="0"/>
                <a:cs typeface="Roboto" panose="02000000000000000000" pitchFamily="2" charset="0"/>
              </a:rPr>
              <a:t>Teams should have the right competencies to deliver excellence</a:t>
            </a:r>
          </a:p>
        </p:txBody>
      </p:sp>
      <p:sp>
        <p:nvSpPr>
          <p:cNvPr id="9" name="TextBox 8">
            <a:extLst>
              <a:ext uri="{FF2B5EF4-FFF2-40B4-BE49-F238E27FC236}">
                <a16:creationId xmlns:a16="http://schemas.microsoft.com/office/drawing/2014/main" id="{DADA473A-1040-6648-4082-FB619D63C9E9}"/>
              </a:ext>
            </a:extLst>
          </p:cNvPr>
          <p:cNvSpPr txBox="1"/>
          <p:nvPr/>
        </p:nvSpPr>
        <p:spPr>
          <a:xfrm>
            <a:off x="3241262" y="3739105"/>
            <a:ext cx="5775042" cy="369332"/>
          </a:xfrm>
          <a:prstGeom prst="rect">
            <a:avLst/>
          </a:prstGeom>
          <a:noFill/>
        </p:spPr>
        <p:txBody>
          <a:bodyPr wrap="none" rtlCol="0">
            <a:spAutoFit/>
          </a:bodyPr>
          <a:lstStyle/>
          <a:p>
            <a:r>
              <a:rPr lang="en-GB" dirty="0">
                <a:ea typeface="Roboto" panose="02000000000000000000" pitchFamily="2" charset="0"/>
                <a:cs typeface="Roboto" panose="02000000000000000000" pitchFamily="2" charset="0"/>
              </a:rPr>
              <a:t>Stakeholders should the project and feel part of the solution</a:t>
            </a:r>
          </a:p>
        </p:txBody>
      </p:sp>
      <p:sp>
        <p:nvSpPr>
          <p:cNvPr id="10" name="TextBox 9">
            <a:extLst>
              <a:ext uri="{FF2B5EF4-FFF2-40B4-BE49-F238E27FC236}">
                <a16:creationId xmlns:a16="http://schemas.microsoft.com/office/drawing/2014/main" id="{68175A48-2640-21B2-4435-51AC287F52FC}"/>
              </a:ext>
            </a:extLst>
          </p:cNvPr>
          <p:cNvSpPr txBox="1"/>
          <p:nvPr/>
        </p:nvSpPr>
        <p:spPr>
          <a:xfrm>
            <a:off x="3241262" y="4267914"/>
            <a:ext cx="5477974" cy="369332"/>
          </a:xfrm>
          <a:prstGeom prst="rect">
            <a:avLst/>
          </a:prstGeom>
          <a:noFill/>
        </p:spPr>
        <p:txBody>
          <a:bodyPr wrap="none" rtlCol="0">
            <a:spAutoFit/>
          </a:bodyPr>
          <a:lstStyle/>
          <a:p>
            <a:r>
              <a:rPr lang="en-GB" dirty="0">
                <a:ea typeface="Roboto" panose="02000000000000000000" pitchFamily="2" charset="0"/>
                <a:cs typeface="Roboto" panose="02000000000000000000" pitchFamily="2" charset="0"/>
              </a:rPr>
              <a:t>Ability to access systems and data at all times and places</a:t>
            </a:r>
          </a:p>
        </p:txBody>
      </p:sp>
      <p:sp>
        <p:nvSpPr>
          <p:cNvPr id="11" name="TextBox 10">
            <a:extLst>
              <a:ext uri="{FF2B5EF4-FFF2-40B4-BE49-F238E27FC236}">
                <a16:creationId xmlns:a16="http://schemas.microsoft.com/office/drawing/2014/main" id="{4E913CD1-96D3-3638-9AD7-7140185E9C69}"/>
              </a:ext>
            </a:extLst>
          </p:cNvPr>
          <p:cNvSpPr txBox="1"/>
          <p:nvPr/>
        </p:nvSpPr>
        <p:spPr>
          <a:xfrm>
            <a:off x="3241262" y="4785707"/>
            <a:ext cx="6573787" cy="369332"/>
          </a:xfrm>
          <a:prstGeom prst="rect">
            <a:avLst/>
          </a:prstGeom>
          <a:noFill/>
        </p:spPr>
        <p:txBody>
          <a:bodyPr wrap="none" rtlCol="0">
            <a:spAutoFit/>
          </a:bodyPr>
          <a:lstStyle/>
          <a:p>
            <a:r>
              <a:rPr lang="en-GB" dirty="0">
                <a:ea typeface="Roboto" panose="02000000000000000000" pitchFamily="2" charset="0"/>
                <a:cs typeface="Roboto" panose="02000000000000000000" pitchFamily="2" charset="0"/>
              </a:rPr>
              <a:t>Trustworthy, high-quality data is required to make the best decisions</a:t>
            </a:r>
          </a:p>
        </p:txBody>
      </p:sp>
      <p:sp>
        <p:nvSpPr>
          <p:cNvPr id="12" name="TextBox 11">
            <a:extLst>
              <a:ext uri="{FF2B5EF4-FFF2-40B4-BE49-F238E27FC236}">
                <a16:creationId xmlns:a16="http://schemas.microsoft.com/office/drawing/2014/main" id="{CAF5F221-5400-7C1D-2D55-601DDB861BAB}"/>
              </a:ext>
            </a:extLst>
          </p:cNvPr>
          <p:cNvSpPr txBox="1"/>
          <p:nvPr/>
        </p:nvSpPr>
        <p:spPr>
          <a:xfrm>
            <a:off x="3241262" y="5291143"/>
            <a:ext cx="8470076" cy="369332"/>
          </a:xfrm>
          <a:prstGeom prst="rect">
            <a:avLst/>
          </a:prstGeom>
          <a:noFill/>
        </p:spPr>
        <p:txBody>
          <a:bodyPr wrap="none" rtlCol="0">
            <a:spAutoFit/>
          </a:bodyPr>
          <a:lstStyle/>
          <a:p>
            <a:r>
              <a:rPr lang="en-GB" dirty="0">
                <a:ea typeface="Roboto" panose="02000000000000000000" pitchFamily="2" charset="0"/>
                <a:cs typeface="Roboto" panose="02000000000000000000" pitchFamily="2" charset="0"/>
              </a:rPr>
              <a:t>People, with the required competencies to deliver on challenges and realise the benefits</a:t>
            </a:r>
          </a:p>
        </p:txBody>
      </p:sp>
      <p:sp>
        <p:nvSpPr>
          <p:cNvPr id="16" name="TextBox 15">
            <a:extLst>
              <a:ext uri="{FF2B5EF4-FFF2-40B4-BE49-F238E27FC236}">
                <a16:creationId xmlns:a16="http://schemas.microsoft.com/office/drawing/2014/main" id="{C7CABF5E-87F6-73C6-3C38-ED51281238E0}"/>
              </a:ext>
            </a:extLst>
          </p:cNvPr>
          <p:cNvSpPr txBox="1"/>
          <p:nvPr/>
        </p:nvSpPr>
        <p:spPr>
          <a:xfrm>
            <a:off x="3241262" y="5811616"/>
            <a:ext cx="7113486" cy="646331"/>
          </a:xfrm>
          <a:prstGeom prst="rect">
            <a:avLst/>
          </a:prstGeom>
          <a:noFill/>
        </p:spPr>
        <p:txBody>
          <a:bodyPr wrap="none" rtlCol="0">
            <a:spAutoFit/>
          </a:bodyPr>
          <a:lstStyle/>
          <a:p>
            <a:r>
              <a:rPr lang="en-GB" dirty="0">
                <a:ea typeface="Roboto" panose="02000000000000000000" pitchFamily="2" charset="0"/>
                <a:cs typeface="Roboto" panose="02000000000000000000" pitchFamily="2" charset="0"/>
              </a:rPr>
              <a:t>A positive culture that promotes cohesion, positivity and professionalism. </a:t>
            </a:r>
          </a:p>
          <a:p>
            <a:r>
              <a:rPr lang="en-GB" dirty="0">
                <a:ea typeface="Roboto" panose="02000000000000000000" pitchFamily="2" charset="0"/>
                <a:cs typeface="Roboto" panose="02000000000000000000" pitchFamily="2" charset="0"/>
              </a:rPr>
              <a:t>Leadership that tolerates hearing the truth</a:t>
            </a:r>
          </a:p>
        </p:txBody>
      </p:sp>
      <p:sp>
        <p:nvSpPr>
          <p:cNvPr id="17" name="Rectangle 16">
            <a:extLst>
              <a:ext uri="{FF2B5EF4-FFF2-40B4-BE49-F238E27FC236}">
                <a16:creationId xmlns:a16="http://schemas.microsoft.com/office/drawing/2014/main" id="{F9D271DD-B015-56F0-69C2-89C8A9F36F76}"/>
              </a:ext>
            </a:extLst>
          </p:cNvPr>
          <p:cNvSpPr/>
          <p:nvPr/>
        </p:nvSpPr>
        <p:spPr>
          <a:xfrm rot="18900000">
            <a:off x="2743906" y="2232475"/>
            <a:ext cx="275947" cy="27594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3A6FB8B-7644-A7FC-4565-1B21A6AE9BE7}"/>
              </a:ext>
            </a:extLst>
          </p:cNvPr>
          <p:cNvSpPr/>
          <p:nvPr/>
        </p:nvSpPr>
        <p:spPr>
          <a:xfrm rot="18900000">
            <a:off x="2743907" y="2751429"/>
            <a:ext cx="275947" cy="275947"/>
          </a:xfrm>
          <a:prstGeom prst="rect">
            <a:avLst/>
          </a:prstGeom>
          <a:solidFill>
            <a:srgbClr val="CCA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D4139F5-01FC-3AED-D655-3325FD664795}"/>
              </a:ext>
            </a:extLst>
          </p:cNvPr>
          <p:cNvSpPr/>
          <p:nvPr/>
        </p:nvSpPr>
        <p:spPr>
          <a:xfrm rot="18900000">
            <a:off x="2743907" y="3270383"/>
            <a:ext cx="275947" cy="27594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4F2DE47-BFAF-1D61-D2BD-30112BA9A6B2}"/>
              </a:ext>
            </a:extLst>
          </p:cNvPr>
          <p:cNvSpPr/>
          <p:nvPr/>
        </p:nvSpPr>
        <p:spPr>
          <a:xfrm rot="18900000">
            <a:off x="2743907" y="3789337"/>
            <a:ext cx="275947" cy="275947"/>
          </a:xfrm>
          <a:prstGeom prst="rect">
            <a:avLst/>
          </a:prstGeom>
          <a:solidFill>
            <a:srgbClr val="AAD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F9082DD-3E15-77AB-73C2-43C8AF55EAE0}"/>
              </a:ext>
            </a:extLst>
          </p:cNvPr>
          <p:cNvSpPr/>
          <p:nvPr/>
        </p:nvSpPr>
        <p:spPr>
          <a:xfrm rot="18900000">
            <a:off x="2743906" y="4308291"/>
            <a:ext cx="275947" cy="275947"/>
          </a:xfrm>
          <a:prstGeom prst="rect">
            <a:avLst/>
          </a:prstGeom>
          <a:solidFill>
            <a:srgbClr val="DE8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3356AE-25BD-08BA-F962-36A79B232656}"/>
              </a:ext>
            </a:extLst>
          </p:cNvPr>
          <p:cNvSpPr/>
          <p:nvPr/>
        </p:nvSpPr>
        <p:spPr>
          <a:xfrm rot="18900000">
            <a:off x="2743907" y="4827245"/>
            <a:ext cx="275947" cy="27594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947BCF9-39BA-E630-BF6D-6C645277113A}"/>
              </a:ext>
            </a:extLst>
          </p:cNvPr>
          <p:cNvSpPr/>
          <p:nvPr/>
        </p:nvSpPr>
        <p:spPr>
          <a:xfrm rot="18900000">
            <a:off x="2743907" y="5346199"/>
            <a:ext cx="275947" cy="275947"/>
          </a:xfrm>
          <a:prstGeom prst="rect">
            <a:avLst/>
          </a:prstGeom>
          <a:solidFill>
            <a:srgbClr val="A2A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E35BB5C-0DF4-3639-7223-FD4869CDF3D8}"/>
              </a:ext>
            </a:extLst>
          </p:cNvPr>
          <p:cNvSpPr/>
          <p:nvPr/>
        </p:nvSpPr>
        <p:spPr>
          <a:xfrm rot="18900000">
            <a:off x="2743907" y="5865152"/>
            <a:ext cx="275947" cy="275947"/>
          </a:xfrm>
          <a:prstGeom prst="rect">
            <a:avLst/>
          </a:prstGeom>
          <a:solidFill>
            <a:srgbClr val="FF9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15CDB2F-F781-B9A4-DA9B-32A0BE220A80}"/>
              </a:ext>
            </a:extLst>
          </p:cNvPr>
          <p:cNvSpPr txBox="1"/>
          <p:nvPr/>
        </p:nvSpPr>
        <p:spPr>
          <a:xfrm>
            <a:off x="1173114" y="2187681"/>
            <a:ext cx="1433384" cy="338554"/>
          </a:xfrm>
          <a:prstGeom prst="rect">
            <a:avLst/>
          </a:prstGeom>
          <a:noFill/>
        </p:spPr>
        <p:txBody>
          <a:bodyPr wrap="square" rtlCol="0">
            <a:spAutoFit/>
          </a:bodyPr>
          <a:lstStyle/>
          <a:p>
            <a:pPr algn="r"/>
            <a:r>
              <a:rPr lang="en-US" sz="1600" b="1" dirty="0">
                <a:solidFill>
                  <a:schemeClr val="accent4">
                    <a:lumMod val="60000"/>
                    <a:lumOff val="40000"/>
                  </a:schemeClr>
                </a:solidFill>
              </a:rPr>
              <a:t>STRATEGY</a:t>
            </a:r>
          </a:p>
        </p:txBody>
      </p:sp>
      <p:sp>
        <p:nvSpPr>
          <p:cNvPr id="28" name="TextBox 27">
            <a:extLst>
              <a:ext uri="{FF2B5EF4-FFF2-40B4-BE49-F238E27FC236}">
                <a16:creationId xmlns:a16="http://schemas.microsoft.com/office/drawing/2014/main" id="{11C6BC7D-A07E-5B7E-BA8C-C6AA614AFF9F}"/>
              </a:ext>
            </a:extLst>
          </p:cNvPr>
          <p:cNvSpPr txBox="1"/>
          <p:nvPr/>
        </p:nvSpPr>
        <p:spPr>
          <a:xfrm>
            <a:off x="728271" y="2704860"/>
            <a:ext cx="1878227" cy="338554"/>
          </a:xfrm>
          <a:prstGeom prst="rect">
            <a:avLst/>
          </a:prstGeom>
          <a:noFill/>
        </p:spPr>
        <p:txBody>
          <a:bodyPr wrap="square" rtlCol="0">
            <a:spAutoFit/>
          </a:bodyPr>
          <a:lstStyle/>
          <a:p>
            <a:pPr algn="r"/>
            <a:r>
              <a:rPr lang="en-US" sz="1600" b="1" dirty="0">
                <a:solidFill>
                  <a:srgbClr val="CCABDE"/>
                </a:solidFill>
              </a:rPr>
              <a:t>GOOD PRACTICE</a:t>
            </a:r>
          </a:p>
        </p:txBody>
      </p:sp>
      <p:sp>
        <p:nvSpPr>
          <p:cNvPr id="29" name="TextBox 28">
            <a:extLst>
              <a:ext uri="{FF2B5EF4-FFF2-40B4-BE49-F238E27FC236}">
                <a16:creationId xmlns:a16="http://schemas.microsoft.com/office/drawing/2014/main" id="{D90BF547-8A4B-6D3E-192A-4081BB86001C}"/>
              </a:ext>
            </a:extLst>
          </p:cNvPr>
          <p:cNvSpPr txBox="1"/>
          <p:nvPr/>
        </p:nvSpPr>
        <p:spPr>
          <a:xfrm>
            <a:off x="1173114" y="3238005"/>
            <a:ext cx="1433384" cy="338554"/>
          </a:xfrm>
          <a:prstGeom prst="rect">
            <a:avLst/>
          </a:prstGeom>
          <a:noFill/>
        </p:spPr>
        <p:txBody>
          <a:bodyPr wrap="square" rtlCol="0">
            <a:spAutoFit/>
          </a:bodyPr>
          <a:lstStyle/>
          <a:p>
            <a:pPr algn="r"/>
            <a:r>
              <a:rPr lang="en-US" sz="1600" b="1" dirty="0">
                <a:solidFill>
                  <a:schemeClr val="accent5">
                    <a:lumMod val="40000"/>
                    <a:lumOff val="60000"/>
                  </a:schemeClr>
                </a:solidFill>
              </a:rPr>
              <a:t>CAPABILITY</a:t>
            </a:r>
          </a:p>
        </p:txBody>
      </p:sp>
      <p:sp>
        <p:nvSpPr>
          <p:cNvPr id="30" name="TextBox 29">
            <a:extLst>
              <a:ext uri="{FF2B5EF4-FFF2-40B4-BE49-F238E27FC236}">
                <a16:creationId xmlns:a16="http://schemas.microsoft.com/office/drawing/2014/main" id="{B309420D-320F-9A49-404D-D6511F6FD00D}"/>
              </a:ext>
            </a:extLst>
          </p:cNvPr>
          <p:cNvSpPr txBox="1"/>
          <p:nvPr/>
        </p:nvSpPr>
        <p:spPr>
          <a:xfrm>
            <a:off x="728271" y="3666365"/>
            <a:ext cx="1878227" cy="505523"/>
          </a:xfrm>
          <a:prstGeom prst="rect">
            <a:avLst/>
          </a:prstGeom>
          <a:noFill/>
        </p:spPr>
        <p:txBody>
          <a:bodyPr wrap="square" rtlCol="0">
            <a:spAutoFit/>
          </a:bodyPr>
          <a:lstStyle/>
          <a:p>
            <a:pPr algn="r">
              <a:lnSpc>
                <a:spcPts val="1620"/>
              </a:lnSpc>
            </a:pPr>
            <a:r>
              <a:rPr lang="en-US" sz="1600" b="1" dirty="0">
                <a:solidFill>
                  <a:srgbClr val="AAD9CD"/>
                </a:solidFill>
              </a:rPr>
              <a:t>POSITIVE STAKEHOLDERS</a:t>
            </a:r>
          </a:p>
        </p:txBody>
      </p:sp>
      <p:sp>
        <p:nvSpPr>
          <p:cNvPr id="31" name="TextBox 30">
            <a:extLst>
              <a:ext uri="{FF2B5EF4-FFF2-40B4-BE49-F238E27FC236}">
                <a16:creationId xmlns:a16="http://schemas.microsoft.com/office/drawing/2014/main" id="{11F08DF4-12A7-6CE1-7525-9111EAC21824}"/>
              </a:ext>
            </a:extLst>
          </p:cNvPr>
          <p:cNvSpPr txBox="1"/>
          <p:nvPr/>
        </p:nvSpPr>
        <p:spPr>
          <a:xfrm>
            <a:off x="1173114" y="4190460"/>
            <a:ext cx="1433384" cy="505523"/>
          </a:xfrm>
          <a:prstGeom prst="rect">
            <a:avLst/>
          </a:prstGeom>
          <a:noFill/>
        </p:spPr>
        <p:txBody>
          <a:bodyPr wrap="square" rtlCol="0">
            <a:spAutoFit/>
          </a:bodyPr>
          <a:lstStyle/>
          <a:p>
            <a:pPr algn="r">
              <a:lnSpc>
                <a:spcPts val="1620"/>
              </a:lnSpc>
            </a:pPr>
            <a:r>
              <a:rPr lang="en-US" sz="1600" b="1" dirty="0">
                <a:solidFill>
                  <a:srgbClr val="DE89A5"/>
                </a:solidFill>
              </a:rPr>
              <a:t>ACCESSIBLE SYSTEMS</a:t>
            </a:r>
          </a:p>
        </p:txBody>
      </p:sp>
      <p:sp>
        <p:nvSpPr>
          <p:cNvPr id="32" name="TextBox 31">
            <a:extLst>
              <a:ext uri="{FF2B5EF4-FFF2-40B4-BE49-F238E27FC236}">
                <a16:creationId xmlns:a16="http://schemas.microsoft.com/office/drawing/2014/main" id="{ECE99F36-E495-8430-51C4-58ECD1FFE52D}"/>
              </a:ext>
            </a:extLst>
          </p:cNvPr>
          <p:cNvSpPr txBox="1"/>
          <p:nvPr/>
        </p:nvSpPr>
        <p:spPr>
          <a:xfrm>
            <a:off x="728271" y="4793152"/>
            <a:ext cx="1878227" cy="338554"/>
          </a:xfrm>
          <a:prstGeom prst="rect">
            <a:avLst/>
          </a:prstGeom>
          <a:noFill/>
        </p:spPr>
        <p:txBody>
          <a:bodyPr wrap="square" rtlCol="0">
            <a:spAutoFit/>
          </a:bodyPr>
          <a:lstStyle/>
          <a:p>
            <a:pPr algn="r"/>
            <a:r>
              <a:rPr lang="en-US" sz="1600" b="1" dirty="0">
                <a:solidFill>
                  <a:schemeClr val="accent6">
                    <a:lumMod val="60000"/>
                    <a:lumOff val="40000"/>
                  </a:schemeClr>
                </a:solidFill>
              </a:rPr>
              <a:t>QUALITY DATA</a:t>
            </a:r>
          </a:p>
        </p:txBody>
      </p:sp>
      <p:sp>
        <p:nvSpPr>
          <p:cNvPr id="33" name="TextBox 32">
            <a:extLst>
              <a:ext uri="{FF2B5EF4-FFF2-40B4-BE49-F238E27FC236}">
                <a16:creationId xmlns:a16="http://schemas.microsoft.com/office/drawing/2014/main" id="{5774A0C6-09A3-1B86-F579-2C2FF57DC7D7}"/>
              </a:ext>
            </a:extLst>
          </p:cNvPr>
          <p:cNvSpPr txBox="1"/>
          <p:nvPr/>
        </p:nvSpPr>
        <p:spPr>
          <a:xfrm>
            <a:off x="1173114" y="5313940"/>
            <a:ext cx="1433384" cy="338554"/>
          </a:xfrm>
          <a:prstGeom prst="rect">
            <a:avLst/>
          </a:prstGeom>
          <a:noFill/>
        </p:spPr>
        <p:txBody>
          <a:bodyPr wrap="square" rtlCol="0">
            <a:spAutoFit/>
          </a:bodyPr>
          <a:lstStyle/>
          <a:p>
            <a:pPr algn="r"/>
            <a:r>
              <a:rPr lang="en-US" sz="1600" b="1" dirty="0">
                <a:solidFill>
                  <a:srgbClr val="A2A19C"/>
                </a:solidFill>
              </a:rPr>
              <a:t>PEOPLE</a:t>
            </a:r>
          </a:p>
        </p:txBody>
      </p:sp>
      <p:sp>
        <p:nvSpPr>
          <p:cNvPr id="34" name="TextBox 33">
            <a:extLst>
              <a:ext uri="{FF2B5EF4-FFF2-40B4-BE49-F238E27FC236}">
                <a16:creationId xmlns:a16="http://schemas.microsoft.com/office/drawing/2014/main" id="{7BC9E2EE-0E66-86BB-4F65-F6587D8D2E9C}"/>
              </a:ext>
            </a:extLst>
          </p:cNvPr>
          <p:cNvSpPr txBox="1"/>
          <p:nvPr/>
        </p:nvSpPr>
        <p:spPr>
          <a:xfrm>
            <a:off x="728271" y="5831119"/>
            <a:ext cx="1878227" cy="338554"/>
          </a:xfrm>
          <a:prstGeom prst="rect">
            <a:avLst/>
          </a:prstGeom>
          <a:noFill/>
        </p:spPr>
        <p:txBody>
          <a:bodyPr wrap="square" rtlCol="0">
            <a:spAutoFit/>
          </a:bodyPr>
          <a:lstStyle/>
          <a:p>
            <a:pPr algn="r"/>
            <a:r>
              <a:rPr lang="en-US" sz="1600" b="1" dirty="0">
                <a:solidFill>
                  <a:srgbClr val="FF9A63"/>
                </a:solidFill>
              </a:rPr>
              <a:t>CULTURE</a:t>
            </a:r>
          </a:p>
        </p:txBody>
      </p:sp>
    </p:spTree>
    <p:extLst>
      <p:ext uri="{BB962C8B-B14F-4D97-AF65-F5344CB8AC3E}">
        <p14:creationId xmlns:p14="http://schemas.microsoft.com/office/powerpoint/2010/main" val="2151362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42091E-C152-D8A4-1B10-D1124C865FEB}"/>
              </a:ext>
            </a:extLst>
          </p:cNvPr>
          <p:cNvSpPr/>
          <p:nvPr/>
        </p:nvSpPr>
        <p:spPr>
          <a:xfrm>
            <a:off x="0" y="12356"/>
            <a:ext cx="12192000" cy="6858000"/>
          </a:xfrm>
          <a:prstGeom prst="rect">
            <a:avLst/>
          </a:prstGeom>
          <a:gradFill flip="none" rotWithShape="1">
            <a:gsLst>
              <a:gs pos="0">
                <a:schemeClr val="accent5">
                  <a:lumMod val="75000"/>
                </a:schemeClr>
              </a:gs>
              <a:gs pos="66000">
                <a:schemeClr val="accent5">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113CA61-41CB-8CE4-8CB4-168D904F4AAB}"/>
              </a:ext>
            </a:extLst>
          </p:cNvPr>
          <p:cNvPicPr>
            <a:picLocks noChangeAspect="1"/>
          </p:cNvPicPr>
          <p:nvPr/>
        </p:nvPicPr>
        <p:blipFill>
          <a:blip r:embed="rId2"/>
          <a:srcRect/>
          <a:stretch/>
        </p:blipFill>
        <p:spPr>
          <a:xfrm>
            <a:off x="5009331" y="843466"/>
            <a:ext cx="6028773" cy="5791929"/>
          </a:xfrm>
          <a:prstGeom prst="rect">
            <a:avLst/>
          </a:prstGeom>
        </p:spPr>
      </p:pic>
      <p:sp>
        <p:nvSpPr>
          <p:cNvPr id="29" name="Oval 28">
            <a:extLst>
              <a:ext uri="{FF2B5EF4-FFF2-40B4-BE49-F238E27FC236}">
                <a16:creationId xmlns:a16="http://schemas.microsoft.com/office/drawing/2014/main" id="{550CBF05-6367-61E9-749A-470E0CEDB413}"/>
              </a:ext>
            </a:extLst>
          </p:cNvPr>
          <p:cNvSpPr/>
          <p:nvPr/>
        </p:nvSpPr>
        <p:spPr>
          <a:xfrm>
            <a:off x="4698650" y="1035346"/>
            <a:ext cx="670598" cy="670598"/>
          </a:xfrm>
          <a:prstGeom prst="ellipse">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9BAFBC1-7F14-3ED3-91D5-113E199BB74D}"/>
              </a:ext>
            </a:extLst>
          </p:cNvPr>
          <p:cNvSpPr/>
          <p:nvPr/>
        </p:nvSpPr>
        <p:spPr>
          <a:xfrm>
            <a:off x="4698650" y="2511449"/>
            <a:ext cx="670598" cy="670598"/>
          </a:xfrm>
          <a:prstGeom prst="ellipse">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6EB0A7B-D898-067E-BB4F-D7889DAB46BA}"/>
              </a:ext>
            </a:extLst>
          </p:cNvPr>
          <p:cNvSpPr/>
          <p:nvPr/>
        </p:nvSpPr>
        <p:spPr>
          <a:xfrm>
            <a:off x="4698650" y="3201604"/>
            <a:ext cx="670598" cy="670598"/>
          </a:xfrm>
          <a:prstGeom prst="ellipse">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FD2B254-988C-F280-54B0-DF1ADE3536E9}"/>
              </a:ext>
            </a:extLst>
          </p:cNvPr>
          <p:cNvSpPr/>
          <p:nvPr/>
        </p:nvSpPr>
        <p:spPr>
          <a:xfrm>
            <a:off x="4698650" y="3891759"/>
            <a:ext cx="670598" cy="670598"/>
          </a:xfrm>
          <a:prstGeom prst="ellipse">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8E35E11-AA6F-6F85-F144-2EC6305B2A64}"/>
              </a:ext>
            </a:extLst>
          </p:cNvPr>
          <p:cNvSpPr/>
          <p:nvPr/>
        </p:nvSpPr>
        <p:spPr>
          <a:xfrm>
            <a:off x="4698650" y="4581914"/>
            <a:ext cx="670598" cy="670598"/>
          </a:xfrm>
          <a:prstGeom prst="ellipse">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72543D4-5567-6D2C-C0D9-4EAE6EBFE029}"/>
              </a:ext>
            </a:extLst>
          </p:cNvPr>
          <p:cNvSpPr/>
          <p:nvPr/>
        </p:nvSpPr>
        <p:spPr>
          <a:xfrm>
            <a:off x="4698650" y="5304727"/>
            <a:ext cx="670598" cy="670598"/>
          </a:xfrm>
          <a:prstGeom prst="ellipse">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FDABBA0-A33D-ECFB-2C79-F0047BAA61A5}"/>
              </a:ext>
            </a:extLst>
          </p:cNvPr>
          <p:cNvSpPr/>
          <p:nvPr/>
        </p:nvSpPr>
        <p:spPr>
          <a:xfrm>
            <a:off x="4698650" y="6038424"/>
            <a:ext cx="670598" cy="670599"/>
          </a:xfrm>
          <a:prstGeom prst="ellipse">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721A0E13-43E1-EF1B-F71A-6D00514E5C4E}"/>
              </a:ext>
            </a:extLst>
          </p:cNvPr>
          <p:cNvCxnSpPr>
            <a:cxnSpLocks/>
          </p:cNvCxnSpPr>
          <p:nvPr/>
        </p:nvCxnSpPr>
        <p:spPr>
          <a:xfrm>
            <a:off x="0" y="667262"/>
            <a:ext cx="1219200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009E09A-5E85-4563-E7AD-C6FADEE1D154}"/>
              </a:ext>
            </a:extLst>
          </p:cNvPr>
          <p:cNvSpPr txBox="1"/>
          <p:nvPr/>
        </p:nvSpPr>
        <p:spPr>
          <a:xfrm>
            <a:off x="6833286" y="318306"/>
            <a:ext cx="5215393" cy="276999"/>
          </a:xfrm>
          <a:prstGeom prst="rect">
            <a:avLst/>
          </a:prstGeom>
          <a:noFill/>
        </p:spPr>
        <p:txBody>
          <a:bodyPr wrap="square" rtlCol="0">
            <a:spAutoFit/>
          </a:bodyPr>
          <a:lstStyle/>
          <a:p>
            <a:pPr algn="r"/>
            <a:r>
              <a:rPr lang="en-US" sz="1200" b="1" dirty="0">
                <a:solidFill>
                  <a:schemeClr val="bg1"/>
                </a:solidFill>
              </a:rPr>
              <a:t>A call to arms</a:t>
            </a:r>
            <a:r>
              <a:rPr lang="en-US" sz="1200" dirty="0">
                <a:solidFill>
                  <a:schemeClr val="bg1"/>
                </a:solidFill>
              </a:rPr>
              <a:t>: Raising the bar for Project Controls!</a:t>
            </a:r>
          </a:p>
        </p:txBody>
      </p:sp>
      <p:sp>
        <p:nvSpPr>
          <p:cNvPr id="2" name="Title 1">
            <a:extLst>
              <a:ext uri="{FF2B5EF4-FFF2-40B4-BE49-F238E27FC236}">
                <a16:creationId xmlns:a16="http://schemas.microsoft.com/office/drawing/2014/main" id="{F6477AF9-7A86-80C1-963B-D400D883C3ED}"/>
              </a:ext>
            </a:extLst>
          </p:cNvPr>
          <p:cNvSpPr>
            <a:spLocks noGrp="1"/>
          </p:cNvSpPr>
          <p:nvPr>
            <p:ph type="title"/>
          </p:nvPr>
        </p:nvSpPr>
        <p:spPr>
          <a:xfrm rot="21254457">
            <a:off x="3101854" y="245826"/>
            <a:ext cx="5686192" cy="1325563"/>
          </a:xfrm>
        </p:spPr>
        <p:txBody>
          <a:bodyPr>
            <a:noAutofit/>
          </a:bodyPr>
          <a:lstStyle/>
          <a:p>
            <a:r>
              <a:rPr lang="en-GB" sz="5400" dirty="0">
                <a:solidFill>
                  <a:srgbClr val="92D050"/>
                </a:solidFill>
                <a:latin typeface="Spray Letters" panose="02000500000000000000" pitchFamily="2" charset="77"/>
              </a:rPr>
              <a:t>Time.?</a:t>
            </a:r>
            <a:br>
              <a:rPr lang="en-GB" sz="5400" dirty="0">
                <a:solidFill>
                  <a:srgbClr val="92D050"/>
                </a:solidFill>
                <a:latin typeface="Spray Letters" panose="02000500000000000000" pitchFamily="2" charset="77"/>
              </a:rPr>
            </a:br>
            <a:endParaRPr lang="en-GB" sz="5400" dirty="0">
              <a:solidFill>
                <a:srgbClr val="92D050"/>
              </a:solidFill>
              <a:latin typeface="Spray Letters" panose="02000500000000000000" pitchFamily="2" charset="77"/>
            </a:endParaRPr>
          </a:p>
        </p:txBody>
      </p:sp>
      <p:sp>
        <p:nvSpPr>
          <p:cNvPr id="4" name="TextBox 3">
            <a:extLst>
              <a:ext uri="{FF2B5EF4-FFF2-40B4-BE49-F238E27FC236}">
                <a16:creationId xmlns:a16="http://schemas.microsoft.com/office/drawing/2014/main" id="{80E5A3A3-17B9-3875-DC45-B3474967BC7C}"/>
              </a:ext>
            </a:extLst>
          </p:cNvPr>
          <p:cNvSpPr txBox="1"/>
          <p:nvPr/>
        </p:nvSpPr>
        <p:spPr>
          <a:xfrm>
            <a:off x="678634" y="1329815"/>
            <a:ext cx="2824196" cy="4447371"/>
          </a:xfrm>
          <a:prstGeom prst="rect">
            <a:avLst/>
          </a:prstGeom>
          <a:noFill/>
        </p:spPr>
        <p:txBody>
          <a:bodyPr wrap="square">
            <a:spAutoFit/>
          </a:bodyPr>
          <a:lstStyle/>
          <a:p>
            <a:pPr>
              <a:spcAft>
                <a:spcPts val="600"/>
              </a:spcAft>
            </a:pPr>
            <a:r>
              <a:rPr lang="en-GB" b="1" dirty="0">
                <a:solidFill>
                  <a:srgbClr val="92D050"/>
                </a:solidFill>
                <a:ea typeface="Roboto" panose="02000000000000000000" pitchFamily="2" charset="0"/>
                <a:cs typeface="Roboto" panose="02000000000000000000" pitchFamily="2" charset="0"/>
              </a:rPr>
              <a:t>Insight data points we care about</a:t>
            </a:r>
            <a:br>
              <a:rPr lang="en-GB" b="1" dirty="0">
                <a:solidFill>
                  <a:srgbClr val="92D050"/>
                </a:solidFill>
                <a:ea typeface="Roboto" panose="02000000000000000000" pitchFamily="2" charset="0"/>
                <a:cs typeface="Roboto" panose="02000000000000000000" pitchFamily="2" charset="0"/>
              </a:rPr>
            </a:br>
            <a:endParaRPr lang="en-GB" b="1" dirty="0">
              <a:solidFill>
                <a:srgbClr val="92D050"/>
              </a:solidFill>
              <a:ea typeface="Roboto" panose="02000000000000000000" pitchFamily="2" charset="0"/>
              <a:cs typeface="Roboto" panose="02000000000000000000" pitchFamily="2" charset="0"/>
            </a:endParaRPr>
          </a:p>
          <a:p>
            <a:pPr marL="285750" indent="-285750">
              <a:buClr>
                <a:srgbClr val="92D050"/>
              </a:buClr>
              <a:buFont typeface="Arial" panose="020B0604020202020204" pitchFamily="34" charset="0"/>
              <a:buChar char="•"/>
            </a:pPr>
            <a:r>
              <a:rPr lang="en-GB" sz="1400" dirty="0">
                <a:solidFill>
                  <a:schemeClr val="bg1"/>
                </a:solidFill>
                <a:ea typeface="Roboto" panose="02000000000000000000" pitchFamily="2" charset="0"/>
                <a:cs typeface="Roboto" panose="02000000000000000000" pitchFamily="2" charset="0"/>
              </a:rPr>
              <a:t>Critical path activities</a:t>
            </a:r>
          </a:p>
          <a:p>
            <a:pPr marL="285750" indent="-285750">
              <a:buClr>
                <a:srgbClr val="92D050"/>
              </a:buClr>
              <a:buFont typeface="Arial" panose="020B0604020202020204" pitchFamily="34" charset="0"/>
              <a:buChar char="•"/>
            </a:pPr>
            <a:r>
              <a:rPr lang="en-GB" sz="1400" dirty="0">
                <a:solidFill>
                  <a:schemeClr val="bg1"/>
                </a:solidFill>
                <a:ea typeface="Roboto" panose="02000000000000000000" pitchFamily="2" charset="0"/>
                <a:cs typeface="Roboto" panose="02000000000000000000" pitchFamily="2" charset="0"/>
              </a:rPr>
              <a:t>Performance baselines</a:t>
            </a:r>
          </a:p>
          <a:p>
            <a:pPr marL="285750" indent="-285750">
              <a:buClr>
                <a:srgbClr val="92D050"/>
              </a:buClr>
              <a:buFont typeface="Arial" panose="020B0604020202020204" pitchFamily="34" charset="0"/>
              <a:buChar char="•"/>
            </a:pPr>
            <a:r>
              <a:rPr lang="en-GB" sz="1400" dirty="0">
                <a:solidFill>
                  <a:schemeClr val="bg1"/>
                </a:solidFill>
                <a:ea typeface="Roboto" panose="02000000000000000000" pitchFamily="2" charset="0"/>
                <a:cs typeface="Roboto" panose="02000000000000000000" pitchFamily="2" charset="0"/>
              </a:rPr>
              <a:t>Interfaces (dependencies)</a:t>
            </a:r>
          </a:p>
          <a:p>
            <a:pPr marL="285750" indent="-285750">
              <a:buClr>
                <a:srgbClr val="92D050"/>
              </a:buClr>
              <a:buFont typeface="Arial" panose="020B0604020202020204" pitchFamily="34" charset="0"/>
              <a:buChar char="•"/>
            </a:pPr>
            <a:r>
              <a:rPr lang="en-GB" sz="1400" dirty="0">
                <a:solidFill>
                  <a:schemeClr val="bg1"/>
                </a:solidFill>
                <a:ea typeface="Roboto" panose="02000000000000000000" pitchFamily="2" charset="0"/>
                <a:cs typeface="Roboto" panose="02000000000000000000" pitchFamily="2" charset="0"/>
              </a:rPr>
              <a:t>Milestone progress (% complete)</a:t>
            </a:r>
          </a:p>
          <a:p>
            <a:pPr marL="285750" indent="-285750">
              <a:buClr>
                <a:srgbClr val="92D050"/>
              </a:buClr>
              <a:buFont typeface="Arial" panose="020B0604020202020204" pitchFamily="34" charset="0"/>
              <a:buChar char="•"/>
            </a:pPr>
            <a:r>
              <a:rPr lang="en-GB" sz="1400" dirty="0">
                <a:solidFill>
                  <a:schemeClr val="bg1"/>
                </a:solidFill>
                <a:ea typeface="Roboto" panose="02000000000000000000" pitchFamily="2" charset="0"/>
                <a:cs typeface="Roboto" panose="02000000000000000000" pitchFamily="2" charset="0"/>
              </a:rPr>
              <a:t>Key milestone performance</a:t>
            </a:r>
          </a:p>
          <a:p>
            <a:pPr marL="285750" indent="-285750">
              <a:buClr>
                <a:srgbClr val="92D050"/>
              </a:buClr>
              <a:buFont typeface="Arial" panose="020B0604020202020204" pitchFamily="34" charset="0"/>
              <a:buChar char="•"/>
            </a:pPr>
            <a:r>
              <a:rPr lang="en-GB" sz="1400" dirty="0">
                <a:solidFill>
                  <a:schemeClr val="bg1"/>
                </a:solidFill>
                <a:ea typeface="Roboto" panose="02000000000000000000" pitchFamily="2" charset="0"/>
                <a:cs typeface="Roboto" panose="02000000000000000000" pitchFamily="2" charset="0"/>
              </a:rPr>
              <a:t>Float erosion</a:t>
            </a:r>
          </a:p>
          <a:p>
            <a:pPr marL="285750" indent="-285750">
              <a:buClr>
                <a:srgbClr val="92D050"/>
              </a:buClr>
              <a:buFont typeface="Arial" panose="020B0604020202020204" pitchFamily="34" charset="0"/>
              <a:buChar char="•"/>
            </a:pPr>
            <a:r>
              <a:rPr lang="en-GB" sz="1400" dirty="0">
                <a:solidFill>
                  <a:schemeClr val="bg1"/>
                </a:solidFill>
                <a:ea typeface="Roboto" panose="02000000000000000000" pitchFamily="2" charset="0"/>
                <a:cs typeface="Roboto" panose="02000000000000000000" pitchFamily="2" charset="0"/>
              </a:rPr>
              <a:t>Forecast confidence</a:t>
            </a:r>
          </a:p>
          <a:p>
            <a:pPr marL="285750" indent="-285750">
              <a:buClr>
                <a:srgbClr val="92D050"/>
              </a:buClr>
              <a:buFont typeface="Arial" panose="020B0604020202020204" pitchFamily="34" charset="0"/>
              <a:buChar char="•"/>
            </a:pPr>
            <a:r>
              <a:rPr lang="en-GB" sz="1400" dirty="0">
                <a:solidFill>
                  <a:schemeClr val="bg1"/>
                </a:solidFill>
                <a:ea typeface="Roboto" panose="02000000000000000000" pitchFamily="2" charset="0"/>
                <a:cs typeface="Roboto" panose="02000000000000000000" pitchFamily="2" charset="0"/>
              </a:rPr>
              <a:t>Forecast accuracy</a:t>
            </a:r>
          </a:p>
          <a:p>
            <a:pPr marL="285750" indent="-285750">
              <a:buClr>
                <a:srgbClr val="92D050"/>
              </a:buClr>
              <a:buFont typeface="Arial" panose="020B0604020202020204" pitchFamily="34" charset="0"/>
              <a:buChar char="•"/>
            </a:pPr>
            <a:r>
              <a:rPr lang="en-GB" sz="1400" dirty="0">
                <a:solidFill>
                  <a:schemeClr val="bg1"/>
                </a:solidFill>
                <a:ea typeface="Roboto" panose="02000000000000000000" pitchFamily="2" charset="0"/>
                <a:cs typeface="Roboto" panose="02000000000000000000" pitchFamily="2" charset="0"/>
              </a:rPr>
              <a:t>Activity duration benchmarks</a:t>
            </a:r>
          </a:p>
          <a:p>
            <a:pPr marL="285750" indent="-285750">
              <a:buClr>
                <a:srgbClr val="92D050"/>
              </a:buClr>
              <a:buFont typeface="Arial" panose="020B0604020202020204" pitchFamily="34" charset="0"/>
              <a:buChar char="•"/>
            </a:pPr>
            <a:r>
              <a:rPr lang="en-GB" sz="1400" dirty="0">
                <a:solidFill>
                  <a:schemeClr val="bg1"/>
                </a:solidFill>
                <a:ea typeface="Roboto" panose="02000000000000000000" pitchFamily="2" charset="0"/>
                <a:cs typeface="Roboto" panose="02000000000000000000" pitchFamily="2" charset="0"/>
              </a:rPr>
              <a:t>Schedule quality indicator</a:t>
            </a:r>
          </a:p>
          <a:p>
            <a:pPr marL="285750" indent="-285750">
              <a:buClr>
                <a:srgbClr val="92D050"/>
              </a:buClr>
              <a:buFont typeface="Arial" panose="020B0604020202020204" pitchFamily="34" charset="0"/>
              <a:buChar char="•"/>
            </a:pPr>
            <a:r>
              <a:rPr lang="en-GB" sz="1400" dirty="0">
                <a:solidFill>
                  <a:schemeClr val="bg1"/>
                </a:solidFill>
                <a:ea typeface="Roboto" panose="02000000000000000000" pitchFamily="2" charset="0"/>
                <a:cs typeface="Roboto" panose="02000000000000000000" pitchFamily="2" charset="0"/>
              </a:rPr>
              <a:t>Time-phased risk events for active risk waterfall</a:t>
            </a:r>
          </a:p>
          <a:p>
            <a:pPr marL="285750" indent="-285750">
              <a:buClr>
                <a:srgbClr val="92D050"/>
              </a:buClr>
              <a:buFont typeface="Arial" panose="020B0604020202020204" pitchFamily="34" charset="0"/>
              <a:buChar char="•"/>
            </a:pPr>
            <a:r>
              <a:rPr lang="en-GB" sz="1400" dirty="0">
                <a:solidFill>
                  <a:schemeClr val="bg1"/>
                </a:solidFill>
                <a:ea typeface="Roboto" panose="02000000000000000000" pitchFamily="2" charset="0"/>
                <a:cs typeface="Roboto" panose="02000000000000000000" pitchFamily="2" charset="0"/>
              </a:rPr>
              <a:t>Commercial events</a:t>
            </a:r>
          </a:p>
          <a:p>
            <a:pPr marL="285750" indent="-285750">
              <a:buClr>
                <a:srgbClr val="92D050"/>
              </a:buClr>
              <a:buFont typeface="Arial" panose="020B0604020202020204" pitchFamily="34" charset="0"/>
              <a:buChar char="•"/>
            </a:pPr>
            <a:r>
              <a:rPr lang="en-GB" sz="1400" dirty="0">
                <a:solidFill>
                  <a:schemeClr val="bg1"/>
                </a:solidFill>
                <a:ea typeface="Roboto" panose="02000000000000000000" pitchFamily="2" charset="0"/>
                <a:cs typeface="Roboto" panose="02000000000000000000" pitchFamily="2" charset="0"/>
              </a:rPr>
              <a:t>Schedule Performance Index (SPI)</a:t>
            </a:r>
          </a:p>
        </p:txBody>
      </p:sp>
      <p:cxnSp>
        <p:nvCxnSpPr>
          <p:cNvPr id="9" name="Straight Connector 8">
            <a:extLst>
              <a:ext uri="{FF2B5EF4-FFF2-40B4-BE49-F238E27FC236}">
                <a16:creationId xmlns:a16="http://schemas.microsoft.com/office/drawing/2014/main" id="{6CB5DD06-CA14-9DBF-5087-7972919E6E82}"/>
              </a:ext>
            </a:extLst>
          </p:cNvPr>
          <p:cNvCxnSpPr/>
          <p:nvPr/>
        </p:nvCxnSpPr>
        <p:spPr>
          <a:xfrm>
            <a:off x="3722914" y="1329815"/>
            <a:ext cx="0" cy="50916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F72DA29B-6150-5B8F-4219-676CFC985826}"/>
              </a:ext>
            </a:extLst>
          </p:cNvPr>
          <p:cNvPicPr>
            <a:picLocks noChangeAspect="1"/>
          </p:cNvPicPr>
          <p:nvPr/>
        </p:nvPicPr>
        <p:blipFill>
          <a:blip r:embed="rId3"/>
          <a:stretch>
            <a:fillRect/>
          </a:stretch>
        </p:blipFill>
        <p:spPr>
          <a:xfrm>
            <a:off x="4804171" y="1025679"/>
            <a:ext cx="454778" cy="454778"/>
          </a:xfrm>
          <a:prstGeom prst="rect">
            <a:avLst/>
          </a:prstGeom>
        </p:spPr>
      </p:pic>
      <p:pic>
        <p:nvPicPr>
          <p:cNvPr id="12" name="Picture 11">
            <a:extLst>
              <a:ext uri="{FF2B5EF4-FFF2-40B4-BE49-F238E27FC236}">
                <a16:creationId xmlns:a16="http://schemas.microsoft.com/office/drawing/2014/main" id="{CF8826BB-11D2-51F9-5851-94B8572FA5E5}"/>
              </a:ext>
            </a:extLst>
          </p:cNvPr>
          <p:cNvPicPr>
            <a:picLocks noChangeAspect="1"/>
          </p:cNvPicPr>
          <p:nvPr/>
        </p:nvPicPr>
        <p:blipFill>
          <a:blip r:embed="rId4"/>
          <a:srcRect/>
          <a:stretch/>
        </p:blipFill>
        <p:spPr>
          <a:xfrm>
            <a:off x="4732859" y="2448264"/>
            <a:ext cx="673757" cy="673757"/>
          </a:xfrm>
          <a:prstGeom prst="rect">
            <a:avLst/>
          </a:prstGeom>
        </p:spPr>
      </p:pic>
      <p:pic>
        <p:nvPicPr>
          <p:cNvPr id="16" name="Picture 15" descr="A picture containing logo&#10;&#10;Description automatically generated">
            <a:extLst>
              <a:ext uri="{FF2B5EF4-FFF2-40B4-BE49-F238E27FC236}">
                <a16:creationId xmlns:a16="http://schemas.microsoft.com/office/drawing/2014/main" id="{E4B364AF-B0FB-AE6F-BE34-ECEA9B2E7362}"/>
              </a:ext>
            </a:extLst>
          </p:cNvPr>
          <p:cNvPicPr>
            <a:picLocks noChangeAspect="1"/>
          </p:cNvPicPr>
          <p:nvPr/>
        </p:nvPicPr>
        <p:blipFill>
          <a:blip r:embed="rId5"/>
          <a:stretch>
            <a:fillRect/>
          </a:stretch>
        </p:blipFill>
        <p:spPr>
          <a:xfrm>
            <a:off x="4525576" y="2955673"/>
            <a:ext cx="1011968" cy="1011968"/>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ADA6DB36-3C0D-AC69-DF61-D4E6A365A55B}"/>
              </a:ext>
            </a:extLst>
          </p:cNvPr>
          <p:cNvPicPr>
            <a:picLocks noChangeAspect="1"/>
          </p:cNvPicPr>
          <p:nvPr/>
        </p:nvPicPr>
        <p:blipFill>
          <a:blip r:embed="rId6"/>
          <a:stretch>
            <a:fillRect/>
          </a:stretch>
        </p:blipFill>
        <p:spPr>
          <a:xfrm>
            <a:off x="4732859" y="3823679"/>
            <a:ext cx="635343" cy="635343"/>
          </a:xfrm>
          <a:prstGeom prst="rect">
            <a:avLst/>
          </a:prstGeom>
        </p:spPr>
      </p:pic>
      <p:pic>
        <p:nvPicPr>
          <p:cNvPr id="19" name="Picture 18" descr="A picture containing graphical user interface&#10;&#10;Description automatically generated">
            <a:extLst>
              <a:ext uri="{FF2B5EF4-FFF2-40B4-BE49-F238E27FC236}">
                <a16:creationId xmlns:a16="http://schemas.microsoft.com/office/drawing/2014/main" id="{4BB5F69D-C3E1-E106-FC74-B2F0875C8CEC}"/>
              </a:ext>
            </a:extLst>
          </p:cNvPr>
          <p:cNvPicPr>
            <a:picLocks noChangeAspect="1"/>
          </p:cNvPicPr>
          <p:nvPr/>
        </p:nvPicPr>
        <p:blipFill>
          <a:blip r:embed="rId7"/>
          <a:stretch>
            <a:fillRect/>
          </a:stretch>
        </p:blipFill>
        <p:spPr>
          <a:xfrm>
            <a:off x="4658880" y="5897528"/>
            <a:ext cx="771410" cy="771410"/>
          </a:xfrm>
          <a:prstGeom prst="rect">
            <a:avLst/>
          </a:prstGeom>
        </p:spPr>
      </p:pic>
      <p:pic>
        <p:nvPicPr>
          <p:cNvPr id="20" name="Picture 19" descr="Logo&#10;&#10;Description automatically generated with medium confidence">
            <a:extLst>
              <a:ext uri="{FF2B5EF4-FFF2-40B4-BE49-F238E27FC236}">
                <a16:creationId xmlns:a16="http://schemas.microsoft.com/office/drawing/2014/main" id="{F9CDD178-D13C-4103-5C4E-25E4F44A52E8}"/>
              </a:ext>
            </a:extLst>
          </p:cNvPr>
          <p:cNvPicPr>
            <a:picLocks noChangeAspect="1"/>
          </p:cNvPicPr>
          <p:nvPr/>
        </p:nvPicPr>
        <p:blipFill>
          <a:blip r:embed="rId8"/>
          <a:stretch>
            <a:fillRect/>
          </a:stretch>
        </p:blipFill>
        <p:spPr>
          <a:xfrm>
            <a:off x="4525576" y="5049126"/>
            <a:ext cx="1040977" cy="1040977"/>
          </a:xfrm>
          <a:prstGeom prst="rect">
            <a:avLst/>
          </a:prstGeom>
        </p:spPr>
      </p:pic>
      <p:pic>
        <p:nvPicPr>
          <p:cNvPr id="21" name="Picture 20" descr="Shape, arrow&#10;&#10;Description automatically generated">
            <a:extLst>
              <a:ext uri="{FF2B5EF4-FFF2-40B4-BE49-F238E27FC236}">
                <a16:creationId xmlns:a16="http://schemas.microsoft.com/office/drawing/2014/main" id="{AE4E571B-C0DB-E05D-E0EA-A0E7079DCF71}"/>
              </a:ext>
            </a:extLst>
          </p:cNvPr>
          <p:cNvPicPr>
            <a:picLocks noChangeAspect="1"/>
          </p:cNvPicPr>
          <p:nvPr/>
        </p:nvPicPr>
        <p:blipFill>
          <a:blip r:embed="rId9"/>
          <a:stretch>
            <a:fillRect/>
          </a:stretch>
        </p:blipFill>
        <p:spPr>
          <a:xfrm>
            <a:off x="4734721" y="4513919"/>
            <a:ext cx="647367" cy="647367"/>
          </a:xfrm>
          <a:prstGeom prst="rect">
            <a:avLst/>
          </a:prstGeom>
        </p:spPr>
      </p:pic>
      <p:sp>
        <p:nvSpPr>
          <p:cNvPr id="22" name="TextBox 21">
            <a:extLst>
              <a:ext uri="{FF2B5EF4-FFF2-40B4-BE49-F238E27FC236}">
                <a16:creationId xmlns:a16="http://schemas.microsoft.com/office/drawing/2014/main" id="{725F5EEF-E972-A562-2538-DA15359F2B55}"/>
              </a:ext>
            </a:extLst>
          </p:cNvPr>
          <p:cNvSpPr txBox="1"/>
          <p:nvPr/>
        </p:nvSpPr>
        <p:spPr>
          <a:xfrm>
            <a:off x="4491421" y="2910316"/>
            <a:ext cx="1094811" cy="215444"/>
          </a:xfrm>
          <a:prstGeom prst="rect">
            <a:avLst/>
          </a:prstGeom>
          <a:noFill/>
        </p:spPr>
        <p:txBody>
          <a:bodyPr wrap="square" rtlCol="0">
            <a:spAutoFit/>
          </a:bodyPr>
          <a:lstStyle/>
          <a:p>
            <a:pPr algn="ctr"/>
            <a:r>
              <a:rPr lang="en-US" sz="800" b="1" dirty="0">
                <a:solidFill>
                  <a:srgbClr val="CCABDE"/>
                </a:solidFill>
              </a:rPr>
              <a:t>Systems</a:t>
            </a:r>
          </a:p>
        </p:txBody>
      </p:sp>
      <p:sp>
        <p:nvSpPr>
          <p:cNvPr id="23" name="TextBox 22">
            <a:extLst>
              <a:ext uri="{FF2B5EF4-FFF2-40B4-BE49-F238E27FC236}">
                <a16:creationId xmlns:a16="http://schemas.microsoft.com/office/drawing/2014/main" id="{95A97312-D595-D85D-24F6-6E38BE2512D5}"/>
              </a:ext>
            </a:extLst>
          </p:cNvPr>
          <p:cNvSpPr txBox="1"/>
          <p:nvPr/>
        </p:nvSpPr>
        <p:spPr>
          <a:xfrm>
            <a:off x="4491421" y="3617888"/>
            <a:ext cx="1094811" cy="215444"/>
          </a:xfrm>
          <a:prstGeom prst="rect">
            <a:avLst/>
          </a:prstGeom>
          <a:noFill/>
        </p:spPr>
        <p:txBody>
          <a:bodyPr wrap="square" rtlCol="0">
            <a:spAutoFit/>
          </a:bodyPr>
          <a:lstStyle/>
          <a:p>
            <a:pPr algn="ctr"/>
            <a:r>
              <a:rPr lang="en-US" sz="800" b="1" dirty="0">
                <a:solidFill>
                  <a:schemeClr val="accent2">
                    <a:lumMod val="60000"/>
                    <a:lumOff val="40000"/>
                  </a:schemeClr>
                </a:solidFill>
              </a:rPr>
              <a:t>Data</a:t>
            </a:r>
          </a:p>
        </p:txBody>
      </p:sp>
      <p:sp>
        <p:nvSpPr>
          <p:cNvPr id="24" name="TextBox 23">
            <a:extLst>
              <a:ext uri="{FF2B5EF4-FFF2-40B4-BE49-F238E27FC236}">
                <a16:creationId xmlns:a16="http://schemas.microsoft.com/office/drawing/2014/main" id="{4A6FE26E-FBF2-9702-E57C-B72C950B2178}"/>
              </a:ext>
            </a:extLst>
          </p:cNvPr>
          <p:cNvSpPr txBox="1"/>
          <p:nvPr/>
        </p:nvSpPr>
        <p:spPr>
          <a:xfrm>
            <a:off x="4491421" y="4977840"/>
            <a:ext cx="1094811" cy="215444"/>
          </a:xfrm>
          <a:prstGeom prst="rect">
            <a:avLst/>
          </a:prstGeom>
          <a:noFill/>
        </p:spPr>
        <p:txBody>
          <a:bodyPr wrap="square" rtlCol="0">
            <a:spAutoFit/>
          </a:bodyPr>
          <a:lstStyle/>
          <a:p>
            <a:pPr algn="ctr"/>
            <a:r>
              <a:rPr lang="en-US" sz="800" b="1" dirty="0">
                <a:solidFill>
                  <a:schemeClr val="accent6">
                    <a:lumMod val="60000"/>
                    <a:lumOff val="40000"/>
                  </a:schemeClr>
                </a:solidFill>
              </a:rPr>
              <a:t>Process</a:t>
            </a:r>
          </a:p>
        </p:txBody>
      </p:sp>
      <p:sp>
        <p:nvSpPr>
          <p:cNvPr id="25" name="TextBox 24">
            <a:extLst>
              <a:ext uri="{FF2B5EF4-FFF2-40B4-BE49-F238E27FC236}">
                <a16:creationId xmlns:a16="http://schemas.microsoft.com/office/drawing/2014/main" id="{70BD2C46-9099-C3C7-669E-A278C8D50793}"/>
              </a:ext>
            </a:extLst>
          </p:cNvPr>
          <p:cNvSpPr txBox="1"/>
          <p:nvPr/>
        </p:nvSpPr>
        <p:spPr>
          <a:xfrm>
            <a:off x="4498658" y="5707183"/>
            <a:ext cx="1094811" cy="215444"/>
          </a:xfrm>
          <a:prstGeom prst="rect">
            <a:avLst/>
          </a:prstGeom>
          <a:noFill/>
        </p:spPr>
        <p:txBody>
          <a:bodyPr wrap="square" rtlCol="0">
            <a:spAutoFit/>
          </a:bodyPr>
          <a:lstStyle/>
          <a:p>
            <a:pPr algn="ctr"/>
            <a:r>
              <a:rPr lang="en-US" sz="800" b="1" dirty="0">
                <a:solidFill>
                  <a:srgbClr val="AAD9CD"/>
                </a:solidFill>
              </a:rPr>
              <a:t>Training</a:t>
            </a:r>
          </a:p>
        </p:txBody>
      </p:sp>
      <p:sp>
        <p:nvSpPr>
          <p:cNvPr id="26" name="TextBox 25">
            <a:extLst>
              <a:ext uri="{FF2B5EF4-FFF2-40B4-BE49-F238E27FC236}">
                <a16:creationId xmlns:a16="http://schemas.microsoft.com/office/drawing/2014/main" id="{DE6E8258-BB02-B5E4-D805-7797E45646FD}"/>
              </a:ext>
            </a:extLst>
          </p:cNvPr>
          <p:cNvSpPr txBox="1"/>
          <p:nvPr/>
        </p:nvSpPr>
        <p:spPr>
          <a:xfrm>
            <a:off x="4491421" y="6436526"/>
            <a:ext cx="1094811" cy="215444"/>
          </a:xfrm>
          <a:prstGeom prst="rect">
            <a:avLst/>
          </a:prstGeom>
          <a:noFill/>
        </p:spPr>
        <p:txBody>
          <a:bodyPr wrap="square" rtlCol="0">
            <a:spAutoFit/>
          </a:bodyPr>
          <a:lstStyle/>
          <a:p>
            <a:pPr algn="ctr"/>
            <a:r>
              <a:rPr lang="en-US" sz="800" b="1" dirty="0">
                <a:solidFill>
                  <a:srgbClr val="DE89A5"/>
                </a:solidFill>
              </a:rPr>
              <a:t>Clients</a:t>
            </a:r>
          </a:p>
        </p:txBody>
      </p:sp>
      <p:sp>
        <p:nvSpPr>
          <p:cNvPr id="27" name="TextBox 26">
            <a:extLst>
              <a:ext uri="{FF2B5EF4-FFF2-40B4-BE49-F238E27FC236}">
                <a16:creationId xmlns:a16="http://schemas.microsoft.com/office/drawing/2014/main" id="{18A7B9E4-2D91-D57E-15A6-746CCA6318BA}"/>
              </a:ext>
            </a:extLst>
          </p:cNvPr>
          <p:cNvSpPr txBox="1"/>
          <p:nvPr/>
        </p:nvSpPr>
        <p:spPr>
          <a:xfrm>
            <a:off x="4491421" y="4292039"/>
            <a:ext cx="1094811" cy="215444"/>
          </a:xfrm>
          <a:prstGeom prst="rect">
            <a:avLst/>
          </a:prstGeom>
          <a:noFill/>
        </p:spPr>
        <p:txBody>
          <a:bodyPr wrap="square" rtlCol="0">
            <a:spAutoFit/>
          </a:bodyPr>
          <a:lstStyle/>
          <a:p>
            <a:pPr algn="ctr"/>
            <a:r>
              <a:rPr lang="en-US" sz="800" b="1" dirty="0">
                <a:solidFill>
                  <a:schemeClr val="tx2">
                    <a:lumMod val="40000"/>
                    <a:lumOff val="60000"/>
                  </a:schemeClr>
                </a:solidFill>
              </a:rPr>
              <a:t>The Team</a:t>
            </a:r>
          </a:p>
        </p:txBody>
      </p:sp>
      <p:sp>
        <p:nvSpPr>
          <p:cNvPr id="28" name="TextBox 27">
            <a:extLst>
              <a:ext uri="{FF2B5EF4-FFF2-40B4-BE49-F238E27FC236}">
                <a16:creationId xmlns:a16="http://schemas.microsoft.com/office/drawing/2014/main" id="{0E78C1D6-271E-4CBE-2A9D-D65F0FBE8BA3}"/>
              </a:ext>
            </a:extLst>
          </p:cNvPr>
          <p:cNvSpPr txBox="1"/>
          <p:nvPr/>
        </p:nvSpPr>
        <p:spPr>
          <a:xfrm>
            <a:off x="4491421" y="1408088"/>
            <a:ext cx="1094811" cy="215444"/>
          </a:xfrm>
          <a:prstGeom prst="rect">
            <a:avLst/>
          </a:prstGeom>
          <a:noFill/>
        </p:spPr>
        <p:txBody>
          <a:bodyPr wrap="square" rtlCol="0">
            <a:spAutoFit/>
          </a:bodyPr>
          <a:lstStyle/>
          <a:p>
            <a:pPr algn="ctr"/>
            <a:r>
              <a:rPr lang="en-US" sz="800" b="1" dirty="0">
                <a:solidFill>
                  <a:srgbClr val="FBDA66"/>
                </a:solidFill>
              </a:rPr>
              <a:t>Insight</a:t>
            </a:r>
          </a:p>
        </p:txBody>
      </p:sp>
    </p:spTree>
    <p:extLst>
      <p:ext uri="{BB962C8B-B14F-4D97-AF65-F5344CB8AC3E}">
        <p14:creationId xmlns:p14="http://schemas.microsoft.com/office/powerpoint/2010/main" val="1221998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74BD1F04-6678-13DB-A053-936A26780B0C}"/>
              </a:ext>
            </a:extLst>
          </p:cNvPr>
          <p:cNvCxnSpPr>
            <a:cxnSpLocks/>
          </p:cNvCxnSpPr>
          <p:nvPr/>
        </p:nvCxnSpPr>
        <p:spPr>
          <a:xfrm>
            <a:off x="2885250" y="667262"/>
            <a:ext cx="930675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045EC3C-930C-8292-0057-EA840C02E37B}"/>
              </a:ext>
            </a:extLst>
          </p:cNvPr>
          <p:cNvSpPr/>
          <p:nvPr/>
        </p:nvSpPr>
        <p:spPr>
          <a:xfrm>
            <a:off x="0" y="0"/>
            <a:ext cx="288525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clipart&#10;&#10;Description automatically generated">
            <a:extLst>
              <a:ext uri="{FF2B5EF4-FFF2-40B4-BE49-F238E27FC236}">
                <a16:creationId xmlns:a16="http://schemas.microsoft.com/office/drawing/2014/main" id="{F2DB50E9-D5CE-7111-2E10-70865A4DE4EB}"/>
              </a:ext>
            </a:extLst>
          </p:cNvPr>
          <p:cNvPicPr>
            <a:picLocks noChangeAspect="1"/>
          </p:cNvPicPr>
          <p:nvPr/>
        </p:nvPicPr>
        <p:blipFill>
          <a:blip r:embed="rId2"/>
          <a:stretch>
            <a:fillRect/>
          </a:stretch>
        </p:blipFill>
        <p:spPr>
          <a:xfrm>
            <a:off x="6326036" y="1439820"/>
            <a:ext cx="3072513" cy="987328"/>
          </a:xfrm>
          <a:prstGeom prst="rect">
            <a:avLst/>
          </a:prstGeom>
        </p:spPr>
      </p:pic>
      <p:sp>
        <p:nvSpPr>
          <p:cNvPr id="2" name="Title 1">
            <a:extLst>
              <a:ext uri="{FF2B5EF4-FFF2-40B4-BE49-F238E27FC236}">
                <a16:creationId xmlns:a16="http://schemas.microsoft.com/office/drawing/2014/main" id="{F6477AF9-7A86-80C1-963B-D400D883C3ED}"/>
              </a:ext>
            </a:extLst>
          </p:cNvPr>
          <p:cNvSpPr>
            <a:spLocks noGrp="1"/>
          </p:cNvSpPr>
          <p:nvPr>
            <p:ph type="title"/>
          </p:nvPr>
        </p:nvSpPr>
        <p:spPr>
          <a:xfrm rot="21254457">
            <a:off x="1258743" y="-69799"/>
            <a:ext cx="3735115" cy="1325563"/>
          </a:xfrm>
        </p:spPr>
        <p:txBody>
          <a:bodyPr>
            <a:normAutofit/>
          </a:bodyPr>
          <a:lstStyle/>
          <a:p>
            <a:r>
              <a:rPr lang="en-GB" dirty="0">
                <a:solidFill>
                  <a:srgbClr val="92D050"/>
                </a:solidFill>
                <a:latin typeface="Spray Letters" panose="02000500000000000000" pitchFamily="2" charset="77"/>
              </a:rPr>
              <a:t>Who are we.</a:t>
            </a:r>
          </a:p>
        </p:txBody>
      </p:sp>
      <p:sp>
        <p:nvSpPr>
          <p:cNvPr id="3" name="Content Placeholder 2">
            <a:extLst>
              <a:ext uri="{FF2B5EF4-FFF2-40B4-BE49-F238E27FC236}">
                <a16:creationId xmlns:a16="http://schemas.microsoft.com/office/drawing/2014/main" id="{A79B7E5D-5A94-2BDE-D85B-FBD0D2A4BE10}"/>
              </a:ext>
            </a:extLst>
          </p:cNvPr>
          <p:cNvSpPr>
            <a:spLocks noGrp="1"/>
          </p:cNvSpPr>
          <p:nvPr>
            <p:ph idx="1"/>
          </p:nvPr>
        </p:nvSpPr>
        <p:spPr>
          <a:xfrm>
            <a:off x="6419667" y="5002705"/>
            <a:ext cx="2885250" cy="2916519"/>
          </a:xfrm>
        </p:spPr>
        <p:txBody>
          <a:bodyPr vert="horz" lIns="91440" tIns="45720" rIns="91440" bIns="45720" rtlCol="0" anchor="t">
            <a:noAutofit/>
          </a:bodyPr>
          <a:lstStyle/>
          <a:p>
            <a:pPr marL="0" indent="0">
              <a:buNone/>
            </a:pPr>
            <a:r>
              <a:rPr lang="en-GB" b="1" dirty="0"/>
              <a:t>Simon Taylor</a:t>
            </a:r>
          </a:p>
          <a:p>
            <a:pPr marL="0" indent="0">
              <a:lnSpc>
                <a:spcPct val="100000"/>
              </a:lnSpc>
              <a:buNone/>
            </a:pPr>
            <a:r>
              <a:rPr lang="en-GB" sz="1800" dirty="0"/>
              <a:t>Co-Founder &amp; Executive Director, th3rdcurve</a:t>
            </a:r>
            <a:br>
              <a:rPr lang="en-GB" sz="1800" dirty="0"/>
            </a:br>
            <a:endParaRPr lang="en-GB" sz="1800" dirty="0">
              <a:cs typeface="Calibri"/>
            </a:endParaRPr>
          </a:p>
          <a:p>
            <a:pPr marL="0" indent="0">
              <a:buNone/>
            </a:pPr>
            <a:endParaRPr lang="en-GB" sz="1800" dirty="0">
              <a:cs typeface="Calibri"/>
            </a:endParaRPr>
          </a:p>
          <a:p>
            <a:pPr marL="0" indent="0">
              <a:buNone/>
            </a:pPr>
            <a:endParaRPr lang="en-GB" dirty="0">
              <a:cs typeface="Calibri"/>
            </a:endParaRPr>
          </a:p>
        </p:txBody>
      </p:sp>
      <p:sp>
        <p:nvSpPr>
          <p:cNvPr id="4" name="Content Placeholder 2">
            <a:extLst>
              <a:ext uri="{FF2B5EF4-FFF2-40B4-BE49-F238E27FC236}">
                <a16:creationId xmlns:a16="http://schemas.microsoft.com/office/drawing/2014/main" id="{997CFA47-CAE5-2F29-A0EF-6421E2E655F8}"/>
              </a:ext>
            </a:extLst>
          </p:cNvPr>
          <p:cNvSpPr txBox="1">
            <a:spLocks/>
          </p:cNvSpPr>
          <p:nvPr/>
        </p:nvSpPr>
        <p:spPr>
          <a:xfrm>
            <a:off x="6394244" y="2399853"/>
            <a:ext cx="5257800" cy="2747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Carolyn Browning</a:t>
            </a:r>
          </a:p>
          <a:p>
            <a:pPr marL="0" indent="0">
              <a:lnSpc>
                <a:spcPct val="100000"/>
              </a:lnSpc>
              <a:buFont typeface="Arial" panose="020B0604020202020204" pitchFamily="34" charset="0"/>
              <a:buNone/>
            </a:pPr>
            <a:r>
              <a:rPr lang="en-GB" sz="1800" dirty="0"/>
              <a:t>Managing Director, Browning Consultancy</a:t>
            </a:r>
            <a:br>
              <a:rPr lang="en-GB" sz="1800" dirty="0"/>
            </a:br>
            <a:r>
              <a:rPr lang="en-GB" sz="1800" dirty="0"/>
              <a:t>Director &amp; Company Secretary – ACostE</a:t>
            </a:r>
          </a:p>
        </p:txBody>
      </p:sp>
      <p:pic>
        <p:nvPicPr>
          <p:cNvPr id="8" name="Picture 7" descr="A person smiling with flowers in the background&#10;&#10;Description automatically generated with low confidence">
            <a:extLst>
              <a:ext uri="{FF2B5EF4-FFF2-40B4-BE49-F238E27FC236}">
                <a16:creationId xmlns:a16="http://schemas.microsoft.com/office/drawing/2014/main" id="{A7A16B59-C633-BF9C-447E-1C385B23979A}"/>
              </a:ext>
            </a:extLst>
          </p:cNvPr>
          <p:cNvPicPr>
            <a:picLocks noChangeAspect="1"/>
          </p:cNvPicPr>
          <p:nvPr/>
        </p:nvPicPr>
        <p:blipFill>
          <a:blip r:embed="rId3"/>
          <a:stretch>
            <a:fillRect/>
          </a:stretch>
        </p:blipFill>
        <p:spPr>
          <a:xfrm>
            <a:off x="3717046" y="1238280"/>
            <a:ext cx="2535555" cy="2535555"/>
          </a:xfrm>
          <a:prstGeom prst="rect">
            <a:avLst/>
          </a:prstGeom>
        </p:spPr>
      </p:pic>
      <p:pic>
        <p:nvPicPr>
          <p:cNvPr id="6" name="Picture 5" descr="A person wearing glasses&#10;&#10;Description automatically generated with medium confidence">
            <a:extLst>
              <a:ext uri="{FF2B5EF4-FFF2-40B4-BE49-F238E27FC236}">
                <a16:creationId xmlns:a16="http://schemas.microsoft.com/office/drawing/2014/main" id="{550BC6DF-71CB-D800-4BC1-2BB24254A03F}"/>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714174" y="3916378"/>
            <a:ext cx="2535555" cy="2535555"/>
          </a:xfrm>
          <a:prstGeom prst="rect">
            <a:avLst/>
          </a:prstGeom>
          <a:ln>
            <a:noFill/>
          </a:ln>
        </p:spPr>
      </p:pic>
      <p:pic>
        <p:nvPicPr>
          <p:cNvPr id="9" name="Picture 8" descr="Logo&#10;&#10;Description automatically generated">
            <a:extLst>
              <a:ext uri="{FF2B5EF4-FFF2-40B4-BE49-F238E27FC236}">
                <a16:creationId xmlns:a16="http://schemas.microsoft.com/office/drawing/2014/main" id="{D24801FE-EB2D-D2ED-3D52-25D9C48F7D70}"/>
              </a:ext>
            </a:extLst>
          </p:cNvPr>
          <p:cNvPicPr>
            <a:picLocks noChangeAspect="1"/>
          </p:cNvPicPr>
          <p:nvPr/>
        </p:nvPicPr>
        <p:blipFill>
          <a:blip r:embed="rId5"/>
          <a:stretch>
            <a:fillRect/>
          </a:stretch>
        </p:blipFill>
        <p:spPr>
          <a:xfrm>
            <a:off x="6237289" y="3916378"/>
            <a:ext cx="3161260" cy="1283099"/>
          </a:xfrm>
          <a:prstGeom prst="rect">
            <a:avLst/>
          </a:prstGeom>
        </p:spPr>
      </p:pic>
      <p:sp>
        <p:nvSpPr>
          <p:cNvPr id="14" name="TextBox 13">
            <a:extLst>
              <a:ext uri="{FF2B5EF4-FFF2-40B4-BE49-F238E27FC236}">
                <a16:creationId xmlns:a16="http://schemas.microsoft.com/office/drawing/2014/main" id="{FC048EE2-38E9-E650-4918-E3C73A949903}"/>
              </a:ext>
            </a:extLst>
          </p:cNvPr>
          <p:cNvSpPr txBox="1"/>
          <p:nvPr/>
        </p:nvSpPr>
        <p:spPr>
          <a:xfrm>
            <a:off x="6833286" y="318306"/>
            <a:ext cx="5215393" cy="276999"/>
          </a:xfrm>
          <a:prstGeom prst="rect">
            <a:avLst/>
          </a:prstGeom>
          <a:noFill/>
        </p:spPr>
        <p:txBody>
          <a:bodyPr wrap="square" rtlCol="0">
            <a:spAutoFit/>
          </a:bodyPr>
          <a:lstStyle/>
          <a:p>
            <a:pPr algn="r"/>
            <a:r>
              <a:rPr lang="en-US" sz="1200" b="1" dirty="0">
                <a:solidFill>
                  <a:schemeClr val="accent5">
                    <a:lumMod val="50000"/>
                  </a:schemeClr>
                </a:solidFill>
              </a:rPr>
              <a:t>A call to arms</a:t>
            </a:r>
            <a:r>
              <a:rPr lang="en-US" sz="1200" dirty="0">
                <a:solidFill>
                  <a:schemeClr val="accent5">
                    <a:lumMod val="50000"/>
                  </a:schemeClr>
                </a:solidFill>
              </a:rPr>
              <a:t>: </a:t>
            </a:r>
            <a:r>
              <a:rPr lang="en-US" sz="1200" dirty="0">
                <a:solidFill>
                  <a:srgbClr val="92D050"/>
                </a:solidFill>
              </a:rPr>
              <a:t>Raising the bar for Project Controls!</a:t>
            </a:r>
          </a:p>
        </p:txBody>
      </p:sp>
      <p:pic>
        <p:nvPicPr>
          <p:cNvPr id="18" name="Picture 17" descr="A picture containing building, column, tall, dark&#10;&#10;Description automatically generated">
            <a:extLst>
              <a:ext uri="{FF2B5EF4-FFF2-40B4-BE49-F238E27FC236}">
                <a16:creationId xmlns:a16="http://schemas.microsoft.com/office/drawing/2014/main" id="{25928EBD-5E13-3EAF-2477-F4544A9B4417}"/>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0" y="-1"/>
            <a:ext cx="2292332" cy="6858001"/>
          </a:xfrm>
          <a:prstGeom prst="rect">
            <a:avLst/>
          </a:prstGeom>
        </p:spPr>
      </p:pic>
    </p:spTree>
    <p:extLst>
      <p:ext uri="{BB962C8B-B14F-4D97-AF65-F5344CB8AC3E}">
        <p14:creationId xmlns:p14="http://schemas.microsoft.com/office/powerpoint/2010/main" val="516266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321F85-C0F9-E287-9E46-6CFC51026796}"/>
              </a:ext>
            </a:extLst>
          </p:cNvPr>
          <p:cNvSpPr/>
          <p:nvPr/>
        </p:nvSpPr>
        <p:spPr>
          <a:xfrm>
            <a:off x="0" y="12356"/>
            <a:ext cx="12192000" cy="6858000"/>
          </a:xfrm>
          <a:prstGeom prst="rect">
            <a:avLst/>
          </a:prstGeom>
          <a:gradFill flip="none" rotWithShape="1">
            <a:gsLst>
              <a:gs pos="0">
                <a:schemeClr val="accent5">
                  <a:lumMod val="75000"/>
                </a:schemeClr>
              </a:gs>
              <a:gs pos="66000">
                <a:schemeClr val="accent5">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689D9C9-AF81-3602-566C-FCDBA57FB0B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12192000" cy="6845644"/>
          </a:xfrm>
          <a:prstGeom prst="rect">
            <a:avLst/>
          </a:prstGeom>
        </p:spPr>
      </p:pic>
      <p:sp>
        <p:nvSpPr>
          <p:cNvPr id="5" name="Title 4">
            <a:extLst>
              <a:ext uri="{FF2B5EF4-FFF2-40B4-BE49-F238E27FC236}">
                <a16:creationId xmlns:a16="http://schemas.microsoft.com/office/drawing/2014/main" id="{4DF802E1-6602-AB99-29A6-4B708DA82512}"/>
              </a:ext>
            </a:extLst>
          </p:cNvPr>
          <p:cNvSpPr>
            <a:spLocks noGrp="1"/>
          </p:cNvSpPr>
          <p:nvPr>
            <p:ph type="title"/>
          </p:nvPr>
        </p:nvSpPr>
        <p:spPr>
          <a:xfrm rot="21141795">
            <a:off x="1098692" y="1697580"/>
            <a:ext cx="10515600" cy="2270450"/>
          </a:xfrm>
        </p:spPr>
        <p:txBody>
          <a:bodyPr>
            <a:normAutofit/>
          </a:bodyPr>
          <a:lstStyle/>
          <a:p>
            <a:r>
              <a:rPr lang="en-GB" sz="7200" dirty="0">
                <a:solidFill>
                  <a:srgbClr val="92D050"/>
                </a:solidFill>
                <a:latin typeface="Spray Letters" panose="02000500000000000000" pitchFamily="2" charset="77"/>
              </a:rPr>
              <a:t>The </a:t>
            </a:r>
            <a:br>
              <a:rPr lang="en-GB" sz="7200" dirty="0">
                <a:solidFill>
                  <a:srgbClr val="92D050"/>
                </a:solidFill>
                <a:latin typeface="Spray Letters" panose="02000500000000000000" pitchFamily="2" charset="77"/>
              </a:rPr>
            </a:br>
            <a:r>
              <a:rPr lang="en-GB" sz="7200" dirty="0">
                <a:solidFill>
                  <a:srgbClr val="92D050"/>
                </a:solidFill>
                <a:latin typeface="Spray Letters" panose="02000500000000000000" pitchFamily="2" charset="77"/>
              </a:rPr>
              <a:t>   Book...</a:t>
            </a:r>
          </a:p>
        </p:txBody>
      </p:sp>
    </p:spTree>
    <p:extLst>
      <p:ext uri="{BB962C8B-B14F-4D97-AF65-F5344CB8AC3E}">
        <p14:creationId xmlns:p14="http://schemas.microsoft.com/office/powerpoint/2010/main" val="1665151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74BD1F04-6678-13DB-A053-936A26780B0C}"/>
              </a:ext>
            </a:extLst>
          </p:cNvPr>
          <p:cNvCxnSpPr>
            <a:cxnSpLocks/>
          </p:cNvCxnSpPr>
          <p:nvPr/>
        </p:nvCxnSpPr>
        <p:spPr>
          <a:xfrm>
            <a:off x="2885250" y="667262"/>
            <a:ext cx="930675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045EC3C-930C-8292-0057-EA840C02E37B}"/>
              </a:ext>
            </a:extLst>
          </p:cNvPr>
          <p:cNvSpPr/>
          <p:nvPr/>
        </p:nvSpPr>
        <p:spPr>
          <a:xfrm>
            <a:off x="0" y="0"/>
            <a:ext cx="288525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477AF9-7A86-80C1-963B-D400D883C3ED}"/>
              </a:ext>
            </a:extLst>
          </p:cNvPr>
          <p:cNvSpPr>
            <a:spLocks noGrp="1"/>
          </p:cNvSpPr>
          <p:nvPr>
            <p:ph type="title"/>
          </p:nvPr>
        </p:nvSpPr>
        <p:spPr>
          <a:xfrm rot="21254457">
            <a:off x="1295426" y="592272"/>
            <a:ext cx="5686192" cy="1325563"/>
          </a:xfrm>
        </p:spPr>
        <p:txBody>
          <a:bodyPr>
            <a:normAutofit fontScale="90000"/>
          </a:bodyPr>
          <a:lstStyle/>
          <a:p>
            <a:r>
              <a:rPr lang="en-GB" dirty="0">
                <a:solidFill>
                  <a:srgbClr val="92D050"/>
                </a:solidFill>
                <a:latin typeface="Spray Letters" panose="02000500000000000000" pitchFamily="2" charset="77"/>
              </a:rPr>
              <a:t>Background </a:t>
            </a:r>
            <a:br>
              <a:rPr lang="en-GB" dirty="0">
                <a:solidFill>
                  <a:srgbClr val="92D050"/>
                </a:solidFill>
                <a:latin typeface="Spray Letters" panose="02000500000000000000" pitchFamily="2" charset="77"/>
              </a:rPr>
            </a:br>
            <a:r>
              <a:rPr lang="en-GB" dirty="0">
                <a:solidFill>
                  <a:srgbClr val="92D050"/>
                </a:solidFill>
                <a:latin typeface="Spray Letters" panose="02000500000000000000" pitchFamily="2" charset="77"/>
              </a:rPr>
              <a:t>Purpose </a:t>
            </a:r>
            <a:br>
              <a:rPr lang="en-GB" dirty="0">
                <a:solidFill>
                  <a:srgbClr val="92D050"/>
                </a:solidFill>
                <a:latin typeface="Spray Letters" panose="02000500000000000000" pitchFamily="2" charset="77"/>
              </a:rPr>
            </a:br>
            <a:r>
              <a:rPr lang="en-GB" dirty="0">
                <a:solidFill>
                  <a:srgbClr val="92D050"/>
                </a:solidFill>
                <a:latin typeface="Spray Letters" panose="02000500000000000000" pitchFamily="2" charset="77"/>
              </a:rPr>
              <a:t>of Book.?</a:t>
            </a:r>
            <a:br>
              <a:rPr lang="en-GB" dirty="0">
                <a:solidFill>
                  <a:srgbClr val="92D050"/>
                </a:solidFill>
                <a:latin typeface="Spray Letters" panose="02000500000000000000" pitchFamily="2" charset="77"/>
              </a:rPr>
            </a:br>
            <a:endParaRPr lang="en-GB" dirty="0">
              <a:solidFill>
                <a:srgbClr val="92D050"/>
              </a:solidFill>
              <a:latin typeface="Spray Letters" panose="02000500000000000000" pitchFamily="2" charset="77"/>
            </a:endParaRPr>
          </a:p>
        </p:txBody>
      </p:sp>
      <p:sp>
        <p:nvSpPr>
          <p:cNvPr id="14" name="TextBox 13">
            <a:extLst>
              <a:ext uri="{FF2B5EF4-FFF2-40B4-BE49-F238E27FC236}">
                <a16:creationId xmlns:a16="http://schemas.microsoft.com/office/drawing/2014/main" id="{FC048EE2-38E9-E650-4918-E3C73A949903}"/>
              </a:ext>
            </a:extLst>
          </p:cNvPr>
          <p:cNvSpPr txBox="1"/>
          <p:nvPr/>
        </p:nvSpPr>
        <p:spPr>
          <a:xfrm>
            <a:off x="6833286" y="318306"/>
            <a:ext cx="5215393" cy="276999"/>
          </a:xfrm>
          <a:prstGeom prst="rect">
            <a:avLst/>
          </a:prstGeom>
          <a:noFill/>
        </p:spPr>
        <p:txBody>
          <a:bodyPr wrap="square" rtlCol="0">
            <a:spAutoFit/>
          </a:bodyPr>
          <a:lstStyle/>
          <a:p>
            <a:pPr algn="r"/>
            <a:r>
              <a:rPr lang="en-US" sz="1200" b="1" dirty="0">
                <a:solidFill>
                  <a:schemeClr val="accent5">
                    <a:lumMod val="50000"/>
                  </a:schemeClr>
                </a:solidFill>
              </a:rPr>
              <a:t>A call to arms</a:t>
            </a:r>
            <a:r>
              <a:rPr lang="en-US" sz="1200" dirty="0">
                <a:solidFill>
                  <a:schemeClr val="accent5">
                    <a:lumMod val="50000"/>
                  </a:schemeClr>
                </a:solidFill>
              </a:rPr>
              <a:t>: </a:t>
            </a:r>
            <a:r>
              <a:rPr lang="en-US" sz="1200" dirty="0">
                <a:solidFill>
                  <a:srgbClr val="92D050"/>
                </a:solidFill>
              </a:rPr>
              <a:t>Raising the bar for Project Controls!</a:t>
            </a:r>
          </a:p>
        </p:txBody>
      </p:sp>
      <p:pic>
        <p:nvPicPr>
          <p:cNvPr id="18" name="Picture 17" descr="A picture containing building, column, tall, dark&#10;&#10;Description automatically generated">
            <a:extLst>
              <a:ext uri="{FF2B5EF4-FFF2-40B4-BE49-F238E27FC236}">
                <a16:creationId xmlns:a16="http://schemas.microsoft.com/office/drawing/2014/main" id="{25928EBD-5E13-3EAF-2477-F4544A9B441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
            <a:ext cx="2292332" cy="6858001"/>
          </a:xfrm>
          <a:prstGeom prst="rect">
            <a:avLst/>
          </a:prstGeom>
        </p:spPr>
      </p:pic>
      <p:graphicFrame>
        <p:nvGraphicFramePr>
          <p:cNvPr id="3" name="Content Placeholder 2">
            <a:extLst>
              <a:ext uri="{FF2B5EF4-FFF2-40B4-BE49-F238E27FC236}">
                <a16:creationId xmlns:a16="http://schemas.microsoft.com/office/drawing/2014/main" id="{1DACB09C-07B9-B745-521B-BFA24F55D0AC}"/>
              </a:ext>
            </a:extLst>
          </p:cNvPr>
          <p:cNvGraphicFramePr>
            <a:graphicFrameLocks noGrp="1"/>
          </p:cNvGraphicFramePr>
          <p:nvPr>
            <p:ph idx="1"/>
            <p:extLst>
              <p:ext uri="{D42A27DB-BD31-4B8C-83A1-F6EECF244321}">
                <p14:modId xmlns:p14="http://schemas.microsoft.com/office/powerpoint/2010/main" val="3633131167"/>
              </p:ext>
            </p:extLst>
          </p:nvPr>
        </p:nvGraphicFramePr>
        <p:xfrm>
          <a:off x="4175593" y="1033842"/>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2800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74BD1F04-6678-13DB-A053-936A26780B0C}"/>
              </a:ext>
            </a:extLst>
          </p:cNvPr>
          <p:cNvCxnSpPr>
            <a:cxnSpLocks/>
          </p:cNvCxnSpPr>
          <p:nvPr/>
        </p:nvCxnSpPr>
        <p:spPr>
          <a:xfrm>
            <a:off x="2885250" y="667262"/>
            <a:ext cx="930675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045EC3C-930C-8292-0057-EA840C02E37B}"/>
              </a:ext>
            </a:extLst>
          </p:cNvPr>
          <p:cNvSpPr/>
          <p:nvPr/>
        </p:nvSpPr>
        <p:spPr>
          <a:xfrm>
            <a:off x="0" y="0"/>
            <a:ext cx="288525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477AF9-7A86-80C1-963B-D400D883C3ED}"/>
              </a:ext>
            </a:extLst>
          </p:cNvPr>
          <p:cNvSpPr>
            <a:spLocks noGrp="1"/>
          </p:cNvSpPr>
          <p:nvPr>
            <p:ph type="title"/>
          </p:nvPr>
        </p:nvSpPr>
        <p:spPr>
          <a:xfrm rot="21254457">
            <a:off x="1357713" y="510937"/>
            <a:ext cx="5665706" cy="1627742"/>
          </a:xfrm>
        </p:spPr>
        <p:txBody>
          <a:bodyPr>
            <a:normAutofit fontScale="90000"/>
          </a:bodyPr>
          <a:lstStyle/>
          <a:p>
            <a:r>
              <a:rPr lang="en-GB" dirty="0">
                <a:solidFill>
                  <a:srgbClr val="92D050"/>
                </a:solidFill>
                <a:latin typeface="Spray Letters" panose="02000500000000000000" pitchFamily="2" charset="77"/>
              </a:rPr>
              <a:t>Unique Multi Industry Peer Reviewed Publication</a:t>
            </a:r>
          </a:p>
        </p:txBody>
      </p:sp>
      <p:sp>
        <p:nvSpPr>
          <p:cNvPr id="14" name="TextBox 13">
            <a:extLst>
              <a:ext uri="{FF2B5EF4-FFF2-40B4-BE49-F238E27FC236}">
                <a16:creationId xmlns:a16="http://schemas.microsoft.com/office/drawing/2014/main" id="{FC048EE2-38E9-E650-4918-E3C73A949903}"/>
              </a:ext>
            </a:extLst>
          </p:cNvPr>
          <p:cNvSpPr txBox="1"/>
          <p:nvPr/>
        </p:nvSpPr>
        <p:spPr>
          <a:xfrm>
            <a:off x="6833286" y="318306"/>
            <a:ext cx="5215393" cy="276999"/>
          </a:xfrm>
          <a:prstGeom prst="rect">
            <a:avLst/>
          </a:prstGeom>
          <a:noFill/>
        </p:spPr>
        <p:txBody>
          <a:bodyPr wrap="square" rtlCol="0">
            <a:spAutoFit/>
          </a:bodyPr>
          <a:lstStyle/>
          <a:p>
            <a:pPr algn="r"/>
            <a:r>
              <a:rPr lang="en-US" sz="1200" b="1" dirty="0">
                <a:solidFill>
                  <a:schemeClr val="accent5">
                    <a:lumMod val="50000"/>
                  </a:schemeClr>
                </a:solidFill>
              </a:rPr>
              <a:t>A call to arms</a:t>
            </a:r>
            <a:r>
              <a:rPr lang="en-US" sz="1200" dirty="0">
                <a:solidFill>
                  <a:schemeClr val="accent5">
                    <a:lumMod val="50000"/>
                  </a:schemeClr>
                </a:solidFill>
              </a:rPr>
              <a:t>: </a:t>
            </a:r>
            <a:r>
              <a:rPr lang="en-US" sz="1200" dirty="0">
                <a:solidFill>
                  <a:srgbClr val="92D050"/>
                </a:solidFill>
              </a:rPr>
              <a:t>Raising the bar for Project Controls!</a:t>
            </a:r>
          </a:p>
        </p:txBody>
      </p:sp>
      <p:pic>
        <p:nvPicPr>
          <p:cNvPr id="18" name="Picture 17" descr="A picture containing building, column, tall, dark&#10;&#10;Description automatically generated">
            <a:extLst>
              <a:ext uri="{FF2B5EF4-FFF2-40B4-BE49-F238E27FC236}">
                <a16:creationId xmlns:a16="http://schemas.microsoft.com/office/drawing/2014/main" id="{25928EBD-5E13-3EAF-2477-F4544A9B441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
            <a:ext cx="2292332" cy="6858001"/>
          </a:xfrm>
          <a:prstGeom prst="rect">
            <a:avLst/>
          </a:prstGeom>
        </p:spPr>
      </p:pic>
      <p:sp>
        <p:nvSpPr>
          <p:cNvPr id="7" name="TextBox 6">
            <a:extLst>
              <a:ext uri="{FF2B5EF4-FFF2-40B4-BE49-F238E27FC236}">
                <a16:creationId xmlns:a16="http://schemas.microsoft.com/office/drawing/2014/main" id="{3F06AE37-837C-8D29-318E-9C6BC0132706}"/>
              </a:ext>
            </a:extLst>
          </p:cNvPr>
          <p:cNvSpPr txBox="1"/>
          <p:nvPr/>
        </p:nvSpPr>
        <p:spPr>
          <a:xfrm>
            <a:off x="4659307" y="1881866"/>
            <a:ext cx="6563138" cy="4308872"/>
          </a:xfrm>
          <a:prstGeom prst="rect">
            <a:avLst/>
          </a:prstGeom>
          <a:noFill/>
        </p:spPr>
        <p:txBody>
          <a:bodyPr wrap="square" rtlCol="0">
            <a:spAutoFit/>
          </a:bodyPr>
          <a:lstStyle/>
          <a:p>
            <a:r>
              <a:rPr lang="en-GB" sz="2000" b="1" dirty="0"/>
              <a:t>Experienced practitioners covering multiple industries</a:t>
            </a:r>
          </a:p>
          <a:p>
            <a:pPr marL="742950" lvl="1" indent="-285750">
              <a:buClr>
                <a:srgbClr val="92D050"/>
              </a:buClr>
              <a:buFont typeface="Arial" panose="020B0604020202020204" pitchFamily="34" charset="0"/>
              <a:buChar char="•"/>
            </a:pPr>
            <a:r>
              <a:rPr lang="en-GB" dirty="0"/>
              <a:t>Construction</a:t>
            </a:r>
          </a:p>
          <a:p>
            <a:pPr marL="742950" lvl="1" indent="-285750">
              <a:buClr>
                <a:srgbClr val="92D050"/>
              </a:buClr>
              <a:buFont typeface="Arial" panose="020B0604020202020204" pitchFamily="34" charset="0"/>
              <a:buChar char="•"/>
            </a:pPr>
            <a:r>
              <a:rPr lang="en-GB" dirty="0"/>
              <a:t>Defence</a:t>
            </a:r>
          </a:p>
          <a:p>
            <a:pPr marL="742950" lvl="1" indent="-285750">
              <a:buClr>
                <a:srgbClr val="92D050"/>
              </a:buClr>
              <a:buFont typeface="Arial" panose="020B0604020202020204" pitchFamily="34" charset="0"/>
              <a:buChar char="•"/>
            </a:pPr>
            <a:r>
              <a:rPr lang="en-GB" dirty="0"/>
              <a:t>Rail</a:t>
            </a:r>
          </a:p>
          <a:p>
            <a:pPr marL="742950" lvl="1" indent="-285750">
              <a:buClr>
                <a:srgbClr val="92D050"/>
              </a:buClr>
              <a:buFont typeface="Arial" panose="020B0604020202020204" pitchFamily="34" charset="0"/>
              <a:buChar char="•"/>
            </a:pPr>
            <a:r>
              <a:rPr lang="en-GB" dirty="0"/>
              <a:t>Aerospace</a:t>
            </a:r>
          </a:p>
          <a:p>
            <a:pPr marL="742950" lvl="1" indent="-285750">
              <a:buClr>
                <a:srgbClr val="92D050"/>
              </a:buClr>
              <a:buFont typeface="Arial" panose="020B0604020202020204" pitchFamily="34" charset="0"/>
              <a:buChar char="•"/>
            </a:pPr>
            <a:r>
              <a:rPr lang="en-GB" dirty="0"/>
              <a:t>Infrastructure</a:t>
            </a:r>
          </a:p>
          <a:p>
            <a:pPr marL="742950" lvl="1" indent="-285750">
              <a:buClr>
                <a:srgbClr val="92D050"/>
              </a:buClr>
              <a:buFont typeface="Arial" panose="020B0604020202020204" pitchFamily="34" charset="0"/>
              <a:buChar char="•"/>
            </a:pPr>
            <a:r>
              <a:rPr lang="en-GB" dirty="0"/>
              <a:t>Education</a:t>
            </a:r>
          </a:p>
          <a:p>
            <a:pPr marL="742950" lvl="1" indent="-285750">
              <a:buClr>
                <a:srgbClr val="92D050"/>
              </a:buClr>
              <a:buFont typeface="Arial" panose="020B0604020202020204" pitchFamily="34" charset="0"/>
              <a:buChar char="•"/>
            </a:pPr>
            <a:r>
              <a:rPr lang="en-GB" dirty="0"/>
              <a:t>Training Boards &amp; Assessors</a:t>
            </a:r>
          </a:p>
          <a:p>
            <a:pPr marL="742950" lvl="1" indent="-285750">
              <a:buClr>
                <a:srgbClr val="92D050"/>
              </a:buClr>
              <a:buFont typeface="Arial" panose="020B0604020202020204" pitchFamily="34" charset="0"/>
              <a:buChar char="•"/>
            </a:pPr>
            <a:r>
              <a:rPr lang="en-GB" dirty="0"/>
              <a:t>Oil and Gas</a:t>
            </a:r>
          </a:p>
          <a:p>
            <a:pPr marL="742950" lvl="1" indent="-285750">
              <a:buClr>
                <a:srgbClr val="92D050"/>
              </a:buClr>
              <a:buFont typeface="Arial" panose="020B0604020202020204" pitchFamily="34" charset="0"/>
              <a:buChar char="•"/>
            </a:pPr>
            <a:r>
              <a:rPr lang="en-GB" dirty="0"/>
              <a:t>Nuclear</a:t>
            </a:r>
          </a:p>
          <a:p>
            <a:pPr marL="742950" lvl="1" indent="-285750">
              <a:buClr>
                <a:srgbClr val="92D050"/>
              </a:buClr>
              <a:buFont typeface="Arial" panose="020B0604020202020204" pitchFamily="34" charset="0"/>
              <a:buChar char="•"/>
            </a:pPr>
            <a:r>
              <a:rPr lang="en-GB" dirty="0"/>
              <a:t>Energy &amp; Renewables</a:t>
            </a:r>
          </a:p>
          <a:p>
            <a:pPr marL="742950" lvl="1" indent="-285750">
              <a:buClr>
                <a:srgbClr val="92D050"/>
              </a:buClr>
              <a:buFont typeface="Arial" panose="020B0604020202020204" pitchFamily="34" charset="0"/>
              <a:buChar char="•"/>
            </a:pPr>
            <a:r>
              <a:rPr lang="en-GB" dirty="0"/>
              <a:t>Pharmaceuticals</a:t>
            </a:r>
          </a:p>
          <a:p>
            <a:pPr lvl="1"/>
            <a:endParaRPr lang="en-GB" b="1" dirty="0"/>
          </a:p>
          <a:p>
            <a:r>
              <a:rPr lang="en-GB" sz="2000" b="1" dirty="0"/>
              <a:t>Multiple perspectives </a:t>
            </a:r>
            <a:r>
              <a:rPr lang="en-GB" dirty="0"/>
              <a:t>(Client, delivery, consultant, trainer)</a:t>
            </a:r>
          </a:p>
          <a:p>
            <a:r>
              <a:rPr lang="en-GB" dirty="0"/>
              <a:t>Forthcoming ISO standard complaint</a:t>
            </a:r>
          </a:p>
        </p:txBody>
      </p:sp>
    </p:spTree>
    <p:extLst>
      <p:ext uri="{BB962C8B-B14F-4D97-AF65-F5344CB8AC3E}">
        <p14:creationId xmlns:p14="http://schemas.microsoft.com/office/powerpoint/2010/main" val="3013821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89A87A-1366-474A-6D84-803785F4D6CC}"/>
              </a:ext>
            </a:extLst>
          </p:cNvPr>
          <p:cNvSpPr/>
          <p:nvPr/>
        </p:nvSpPr>
        <p:spPr>
          <a:xfrm>
            <a:off x="0" y="0"/>
            <a:ext cx="12192000" cy="6858000"/>
          </a:xfrm>
          <a:prstGeom prst="rect">
            <a:avLst/>
          </a:prstGeom>
          <a:gradFill>
            <a:gsLst>
              <a:gs pos="0">
                <a:schemeClr val="accent5">
                  <a:lumMod val="75000"/>
                </a:schemeClr>
              </a:gs>
              <a:gs pos="66000">
                <a:schemeClr val="accent5">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3">
            <a:extLst>
              <a:ext uri="{FF2B5EF4-FFF2-40B4-BE49-F238E27FC236}">
                <a16:creationId xmlns:a16="http://schemas.microsoft.com/office/drawing/2014/main" id="{DA7B16BC-1F8D-C895-652A-EF221E731FCE}"/>
              </a:ext>
            </a:extLst>
          </p:cNvPr>
          <p:cNvSpPr txBox="1">
            <a:spLocks/>
          </p:cNvSpPr>
          <p:nvPr/>
        </p:nvSpPr>
        <p:spPr>
          <a:xfrm rot="21332587">
            <a:off x="308816" y="1270299"/>
            <a:ext cx="6279610" cy="46835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dirty="0">
                <a:solidFill>
                  <a:srgbClr val="FBDA66"/>
                </a:solidFill>
                <a:latin typeface="Spray Letters" panose="02000500000000000000" pitchFamily="2" charset="77"/>
              </a:rPr>
              <a:t>How will you ensure Success</a:t>
            </a:r>
            <a:r>
              <a:rPr lang="en-GB" sz="6600" dirty="0">
                <a:solidFill>
                  <a:srgbClr val="92D050"/>
                </a:solidFill>
                <a:latin typeface="Spray Letters" panose="02000500000000000000" pitchFamily="2" charset="77"/>
              </a:rPr>
              <a:t>?</a:t>
            </a:r>
          </a:p>
          <a:p>
            <a:endParaRPr lang="en-GB" sz="8000" dirty="0">
              <a:solidFill>
                <a:srgbClr val="92D050"/>
              </a:solidFill>
              <a:latin typeface="Spray Letters" panose="02000500000000000000" pitchFamily="2" charset="77"/>
            </a:endParaRPr>
          </a:p>
          <a:p>
            <a:r>
              <a:rPr lang="en-GB" sz="5400" dirty="0">
                <a:solidFill>
                  <a:srgbClr val="92D050"/>
                </a:solidFill>
                <a:latin typeface="Spray Letters" panose="02000500000000000000" pitchFamily="2" charset="77"/>
              </a:rPr>
              <a:t>Be part of the change</a:t>
            </a:r>
          </a:p>
        </p:txBody>
      </p:sp>
      <p:pic>
        <p:nvPicPr>
          <p:cNvPr id="5" name="Picture 4" descr="A cow with a yellow tag&#10;&#10;Description automatically generated with medium confidence">
            <a:extLst>
              <a:ext uri="{FF2B5EF4-FFF2-40B4-BE49-F238E27FC236}">
                <a16:creationId xmlns:a16="http://schemas.microsoft.com/office/drawing/2014/main" id="{2E1C6152-E200-C827-1D0B-F0C3C0A2FF7C}"/>
              </a:ext>
            </a:extLst>
          </p:cNvPr>
          <p:cNvPicPr>
            <a:picLocks noChangeAspect="1"/>
          </p:cNvPicPr>
          <p:nvPr/>
        </p:nvPicPr>
        <p:blipFill rotWithShape="1">
          <a:blip r:embed="rId3">
            <a:extLst>
              <a:ext uri="{28A0092B-C50C-407E-A947-70E740481C1C}">
                <a14:useLocalDpi xmlns:a14="http://schemas.microsoft.com/office/drawing/2010/main"/>
              </a:ext>
            </a:extLst>
          </a:blip>
          <a:srcRect l="19505" r="16319"/>
          <a:stretch/>
        </p:blipFill>
        <p:spPr>
          <a:xfrm>
            <a:off x="6027906" y="1927655"/>
            <a:ext cx="5610100" cy="4930346"/>
          </a:xfrm>
          <a:prstGeom prst="rect">
            <a:avLst/>
          </a:prstGeom>
        </p:spPr>
      </p:pic>
      <p:cxnSp>
        <p:nvCxnSpPr>
          <p:cNvPr id="6" name="Straight Connector 5">
            <a:extLst>
              <a:ext uri="{FF2B5EF4-FFF2-40B4-BE49-F238E27FC236}">
                <a16:creationId xmlns:a16="http://schemas.microsoft.com/office/drawing/2014/main" id="{CEDBFF76-5A20-8176-522F-0F5FEC40E847}"/>
              </a:ext>
            </a:extLst>
          </p:cNvPr>
          <p:cNvCxnSpPr>
            <a:cxnSpLocks/>
          </p:cNvCxnSpPr>
          <p:nvPr/>
        </p:nvCxnSpPr>
        <p:spPr>
          <a:xfrm>
            <a:off x="0" y="667262"/>
            <a:ext cx="1219200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E0EB3B3-BDCD-6E08-29B6-E9565492EAB6}"/>
              </a:ext>
            </a:extLst>
          </p:cNvPr>
          <p:cNvSpPr txBox="1"/>
          <p:nvPr/>
        </p:nvSpPr>
        <p:spPr>
          <a:xfrm>
            <a:off x="6833286" y="318306"/>
            <a:ext cx="5215393" cy="276999"/>
          </a:xfrm>
          <a:prstGeom prst="rect">
            <a:avLst/>
          </a:prstGeom>
          <a:noFill/>
        </p:spPr>
        <p:txBody>
          <a:bodyPr wrap="square" rtlCol="0">
            <a:spAutoFit/>
          </a:bodyPr>
          <a:lstStyle/>
          <a:p>
            <a:pPr algn="r"/>
            <a:r>
              <a:rPr lang="en-US" sz="1200" b="1" dirty="0">
                <a:solidFill>
                  <a:schemeClr val="bg1"/>
                </a:solidFill>
              </a:rPr>
              <a:t>A call to arms</a:t>
            </a:r>
            <a:r>
              <a:rPr lang="en-US" sz="1200" dirty="0">
                <a:solidFill>
                  <a:schemeClr val="bg1"/>
                </a:solidFill>
              </a:rPr>
              <a:t>: Raising the bar for Project Controls!</a:t>
            </a:r>
          </a:p>
        </p:txBody>
      </p:sp>
      <p:sp>
        <p:nvSpPr>
          <p:cNvPr id="10" name="Arc 9">
            <a:extLst>
              <a:ext uri="{FF2B5EF4-FFF2-40B4-BE49-F238E27FC236}">
                <a16:creationId xmlns:a16="http://schemas.microsoft.com/office/drawing/2014/main" id="{856A4690-D7BA-085E-31CE-2730209E05F3}"/>
              </a:ext>
            </a:extLst>
          </p:cNvPr>
          <p:cNvSpPr/>
          <p:nvPr/>
        </p:nvSpPr>
        <p:spPr>
          <a:xfrm rot="3162537" flipV="1">
            <a:off x="5323578" y="4066497"/>
            <a:ext cx="2996653" cy="1173892"/>
          </a:xfrm>
          <a:custGeom>
            <a:avLst/>
            <a:gdLst>
              <a:gd name="connsiteX0" fmla="*/ 1498326 w 2996653"/>
              <a:gd name="connsiteY0" fmla="*/ 0 h 1173892"/>
              <a:gd name="connsiteX1" fmla="*/ 2996653 w 2996653"/>
              <a:gd name="connsiteY1" fmla="*/ 586946 h 1173892"/>
              <a:gd name="connsiteX2" fmla="*/ 2467244 w 2996653"/>
              <a:gd name="connsiteY2" fmla="*/ 586946 h 1173892"/>
              <a:gd name="connsiteX3" fmla="*/ 1982786 w 2996653"/>
              <a:gd name="connsiteY3" fmla="*/ 586946 h 1173892"/>
              <a:gd name="connsiteX4" fmla="*/ 1498327 w 2996653"/>
              <a:gd name="connsiteY4" fmla="*/ 586946 h 1173892"/>
              <a:gd name="connsiteX5" fmla="*/ 1498326 w 2996653"/>
              <a:gd name="connsiteY5" fmla="*/ 0 h 1173892"/>
              <a:gd name="connsiteX0" fmla="*/ 1498326 w 2996653"/>
              <a:gd name="connsiteY0" fmla="*/ 0 h 1173892"/>
              <a:gd name="connsiteX1" fmla="*/ 2996653 w 2996653"/>
              <a:gd name="connsiteY1" fmla="*/ 586946 h 1173892"/>
            </a:gdLst>
            <a:ahLst/>
            <a:cxnLst>
              <a:cxn ang="0">
                <a:pos x="connsiteX0" y="connsiteY0"/>
              </a:cxn>
              <a:cxn ang="0">
                <a:pos x="connsiteX1" y="connsiteY1"/>
              </a:cxn>
            </a:cxnLst>
            <a:rect l="l" t="t" r="r" b="b"/>
            <a:pathLst>
              <a:path w="2996653" h="1173892" stroke="0" extrusionOk="0">
                <a:moveTo>
                  <a:pt x="1498326" y="0"/>
                </a:moveTo>
                <a:cubicBezTo>
                  <a:pt x="2272272" y="-33035"/>
                  <a:pt x="2939242" y="284332"/>
                  <a:pt x="2996653" y="586946"/>
                </a:cubicBezTo>
                <a:cubicBezTo>
                  <a:pt x="2783604" y="636099"/>
                  <a:pt x="2664138" y="552555"/>
                  <a:pt x="2467244" y="586946"/>
                </a:cubicBezTo>
                <a:cubicBezTo>
                  <a:pt x="2270350" y="621337"/>
                  <a:pt x="2224280" y="584548"/>
                  <a:pt x="1982786" y="586946"/>
                </a:cubicBezTo>
                <a:cubicBezTo>
                  <a:pt x="1741292" y="589344"/>
                  <a:pt x="1660469" y="540962"/>
                  <a:pt x="1498327" y="586946"/>
                </a:cubicBezTo>
                <a:cubicBezTo>
                  <a:pt x="1495518" y="382250"/>
                  <a:pt x="1506653" y="164837"/>
                  <a:pt x="1498326" y="0"/>
                </a:cubicBezTo>
                <a:close/>
              </a:path>
              <a:path w="2996653" h="1173892" fill="none" extrusionOk="0">
                <a:moveTo>
                  <a:pt x="1498326" y="0"/>
                </a:moveTo>
                <a:cubicBezTo>
                  <a:pt x="2258870" y="58843"/>
                  <a:pt x="3019293" y="266821"/>
                  <a:pt x="2996653" y="586946"/>
                </a:cubicBezTo>
              </a:path>
              <a:path w="2996653" h="1173892" fill="none" stroke="0" extrusionOk="0">
                <a:moveTo>
                  <a:pt x="1498326" y="0"/>
                </a:moveTo>
                <a:cubicBezTo>
                  <a:pt x="2284193" y="-27300"/>
                  <a:pt x="3046620" y="181471"/>
                  <a:pt x="2996653" y="586946"/>
                </a:cubicBezTo>
              </a:path>
            </a:pathLst>
          </a:custGeom>
          <a:ln w="15875">
            <a:solidFill>
              <a:srgbClr val="92D050"/>
            </a:solidFill>
            <a:extLst>
              <a:ext uri="{C807C97D-BFC1-408E-A445-0C87EB9F89A2}">
                <ask:lineSketchStyleProps xmlns:ask="http://schemas.microsoft.com/office/drawing/2018/sketchyshapes" sd="1219033472">
                  <a:prstGeom prst="arc">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33368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D0845C-D860-67B9-0E86-AE4EF585379C}"/>
              </a:ext>
            </a:extLst>
          </p:cNvPr>
          <p:cNvSpPr/>
          <p:nvPr/>
        </p:nvSpPr>
        <p:spPr>
          <a:xfrm>
            <a:off x="0" y="0"/>
            <a:ext cx="12192000" cy="6858000"/>
          </a:xfrm>
          <a:prstGeom prst="rect">
            <a:avLst/>
          </a:prstGeom>
          <a:gradFill>
            <a:gsLst>
              <a:gs pos="0">
                <a:schemeClr val="accent5">
                  <a:lumMod val="75000"/>
                </a:schemeClr>
              </a:gs>
              <a:gs pos="66000">
                <a:schemeClr val="accent5">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AAFAAD2-F5E4-D593-7994-C81EF099FC05}"/>
              </a:ext>
            </a:extLst>
          </p:cNvPr>
          <p:cNvSpPr>
            <a:spLocks noGrp="1"/>
          </p:cNvSpPr>
          <p:nvPr>
            <p:ph type="ctrTitle"/>
          </p:nvPr>
        </p:nvSpPr>
        <p:spPr>
          <a:xfrm rot="21332587">
            <a:off x="-875646" y="1829449"/>
            <a:ext cx="6889293" cy="2387600"/>
          </a:xfrm>
        </p:spPr>
        <p:txBody>
          <a:bodyPr>
            <a:noAutofit/>
          </a:bodyPr>
          <a:lstStyle/>
          <a:p>
            <a:r>
              <a:rPr lang="en-GB" sz="8000" dirty="0">
                <a:solidFill>
                  <a:srgbClr val="92D050"/>
                </a:solidFill>
                <a:latin typeface="Spray Letters" panose="02000500000000000000" pitchFamily="2" charset="77"/>
              </a:rPr>
              <a:t>A call </a:t>
            </a:r>
            <a:br>
              <a:rPr lang="en-GB" sz="8000" dirty="0">
                <a:solidFill>
                  <a:srgbClr val="92D050"/>
                </a:solidFill>
                <a:latin typeface="Spray Letters" panose="02000500000000000000" pitchFamily="2" charset="77"/>
              </a:rPr>
            </a:br>
            <a:r>
              <a:rPr lang="en-GB" sz="8000" dirty="0">
                <a:solidFill>
                  <a:srgbClr val="92D050"/>
                </a:solidFill>
                <a:latin typeface="Spray Letters" panose="02000500000000000000" pitchFamily="2" charset="77"/>
              </a:rPr>
              <a:t>          to Arms.</a:t>
            </a:r>
          </a:p>
        </p:txBody>
      </p:sp>
      <p:pic>
        <p:nvPicPr>
          <p:cNvPr id="6" name="Picture 5" descr="A cow with a yellow tag&#10;&#10;Description automatically generated with medium confidence">
            <a:extLst>
              <a:ext uri="{FF2B5EF4-FFF2-40B4-BE49-F238E27FC236}">
                <a16:creationId xmlns:a16="http://schemas.microsoft.com/office/drawing/2014/main" id="{5BD02DA1-F45A-DD83-93ED-C775DFCD5FC4}"/>
              </a:ext>
            </a:extLst>
          </p:cNvPr>
          <p:cNvPicPr>
            <a:picLocks noChangeAspect="1"/>
          </p:cNvPicPr>
          <p:nvPr/>
        </p:nvPicPr>
        <p:blipFill rotWithShape="1">
          <a:blip r:embed="rId2">
            <a:extLst>
              <a:ext uri="{28A0092B-C50C-407E-A947-70E740481C1C}">
                <a14:useLocalDpi xmlns:a14="http://schemas.microsoft.com/office/drawing/2010/main"/>
              </a:ext>
            </a:extLst>
          </a:blip>
          <a:srcRect l="19505" r="16319"/>
          <a:stretch/>
        </p:blipFill>
        <p:spPr>
          <a:xfrm>
            <a:off x="6027906" y="1927655"/>
            <a:ext cx="5610100" cy="4930346"/>
          </a:xfrm>
          <a:prstGeom prst="rect">
            <a:avLst/>
          </a:prstGeom>
        </p:spPr>
      </p:pic>
      <p:cxnSp>
        <p:nvCxnSpPr>
          <p:cNvPr id="9" name="Straight Connector 8">
            <a:extLst>
              <a:ext uri="{FF2B5EF4-FFF2-40B4-BE49-F238E27FC236}">
                <a16:creationId xmlns:a16="http://schemas.microsoft.com/office/drawing/2014/main" id="{5CCDF723-702E-BBD4-885A-3376624ABCD5}"/>
              </a:ext>
            </a:extLst>
          </p:cNvPr>
          <p:cNvCxnSpPr>
            <a:cxnSpLocks/>
          </p:cNvCxnSpPr>
          <p:nvPr/>
        </p:nvCxnSpPr>
        <p:spPr>
          <a:xfrm>
            <a:off x="0" y="667262"/>
            <a:ext cx="1219200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696C60D-1813-5E02-61B2-3E2C7CB1FF2F}"/>
              </a:ext>
            </a:extLst>
          </p:cNvPr>
          <p:cNvSpPr txBox="1"/>
          <p:nvPr/>
        </p:nvSpPr>
        <p:spPr>
          <a:xfrm>
            <a:off x="6833286" y="318306"/>
            <a:ext cx="5215393" cy="276999"/>
          </a:xfrm>
          <a:prstGeom prst="rect">
            <a:avLst/>
          </a:prstGeom>
          <a:noFill/>
        </p:spPr>
        <p:txBody>
          <a:bodyPr wrap="square" rtlCol="0">
            <a:spAutoFit/>
          </a:bodyPr>
          <a:lstStyle/>
          <a:p>
            <a:pPr algn="r"/>
            <a:r>
              <a:rPr lang="en-US" sz="1200" b="1" dirty="0">
                <a:solidFill>
                  <a:schemeClr val="bg1"/>
                </a:solidFill>
              </a:rPr>
              <a:t>A call to arms</a:t>
            </a:r>
            <a:r>
              <a:rPr lang="en-US" sz="1200" dirty="0">
                <a:solidFill>
                  <a:schemeClr val="bg1"/>
                </a:solidFill>
              </a:rPr>
              <a:t>: Raising the bar for Project Controls!</a:t>
            </a:r>
          </a:p>
        </p:txBody>
      </p:sp>
      <p:sp>
        <p:nvSpPr>
          <p:cNvPr id="12" name="Arc 11">
            <a:extLst>
              <a:ext uri="{FF2B5EF4-FFF2-40B4-BE49-F238E27FC236}">
                <a16:creationId xmlns:a16="http://schemas.microsoft.com/office/drawing/2014/main" id="{61889A48-B1B6-E1CB-3C77-386FF79008C0}"/>
              </a:ext>
            </a:extLst>
          </p:cNvPr>
          <p:cNvSpPr/>
          <p:nvPr/>
        </p:nvSpPr>
        <p:spPr>
          <a:xfrm rot="3162537" flipV="1">
            <a:off x="4333935" y="3576213"/>
            <a:ext cx="4229190" cy="1173892"/>
          </a:xfrm>
          <a:custGeom>
            <a:avLst/>
            <a:gdLst>
              <a:gd name="connsiteX0" fmla="*/ 2114595 w 4229190"/>
              <a:gd name="connsiteY0" fmla="*/ 0 h 1173892"/>
              <a:gd name="connsiteX1" fmla="*/ 4229190 w 4229190"/>
              <a:gd name="connsiteY1" fmla="*/ 586946 h 1173892"/>
              <a:gd name="connsiteX2" fmla="*/ 3658249 w 4229190"/>
              <a:gd name="connsiteY2" fmla="*/ 586946 h 1173892"/>
              <a:gd name="connsiteX3" fmla="*/ 3150747 w 4229190"/>
              <a:gd name="connsiteY3" fmla="*/ 586946 h 1173892"/>
              <a:gd name="connsiteX4" fmla="*/ 2664390 w 4229190"/>
              <a:gd name="connsiteY4" fmla="*/ 586946 h 1173892"/>
              <a:gd name="connsiteX5" fmla="*/ 2114595 w 4229190"/>
              <a:gd name="connsiteY5" fmla="*/ 586946 h 1173892"/>
              <a:gd name="connsiteX6" fmla="*/ 2114595 w 4229190"/>
              <a:gd name="connsiteY6" fmla="*/ 0 h 1173892"/>
              <a:gd name="connsiteX0" fmla="*/ 2114595 w 4229190"/>
              <a:gd name="connsiteY0" fmla="*/ 0 h 1173892"/>
              <a:gd name="connsiteX1" fmla="*/ 4229190 w 4229190"/>
              <a:gd name="connsiteY1" fmla="*/ 586946 h 1173892"/>
            </a:gdLst>
            <a:ahLst/>
            <a:cxnLst>
              <a:cxn ang="0">
                <a:pos x="connsiteX0" y="connsiteY0"/>
              </a:cxn>
              <a:cxn ang="0">
                <a:pos x="connsiteX1" y="connsiteY1"/>
              </a:cxn>
            </a:cxnLst>
            <a:rect l="l" t="t" r="r" b="b"/>
            <a:pathLst>
              <a:path w="4229190" h="1173892" stroke="0" extrusionOk="0">
                <a:moveTo>
                  <a:pt x="2114595" y="0"/>
                </a:moveTo>
                <a:cubicBezTo>
                  <a:pt x="3228897" y="-33035"/>
                  <a:pt x="4171779" y="284332"/>
                  <a:pt x="4229190" y="586946"/>
                </a:cubicBezTo>
                <a:cubicBezTo>
                  <a:pt x="3947867" y="647025"/>
                  <a:pt x="3871138" y="523835"/>
                  <a:pt x="3658249" y="586946"/>
                </a:cubicBezTo>
                <a:cubicBezTo>
                  <a:pt x="3445360" y="650057"/>
                  <a:pt x="3350254" y="529356"/>
                  <a:pt x="3150747" y="586946"/>
                </a:cubicBezTo>
                <a:cubicBezTo>
                  <a:pt x="2951240" y="644536"/>
                  <a:pt x="2869047" y="586323"/>
                  <a:pt x="2664390" y="586946"/>
                </a:cubicBezTo>
                <a:cubicBezTo>
                  <a:pt x="2459733" y="587569"/>
                  <a:pt x="2255446" y="543602"/>
                  <a:pt x="2114595" y="586946"/>
                </a:cubicBezTo>
                <a:cubicBezTo>
                  <a:pt x="2064889" y="324166"/>
                  <a:pt x="2156136" y="216432"/>
                  <a:pt x="2114595" y="0"/>
                </a:cubicBezTo>
                <a:close/>
              </a:path>
              <a:path w="4229190" h="1173892" fill="none" extrusionOk="0">
                <a:moveTo>
                  <a:pt x="2114595" y="0"/>
                </a:moveTo>
                <a:cubicBezTo>
                  <a:pt x="3243314" y="64748"/>
                  <a:pt x="4187855" y="214843"/>
                  <a:pt x="4229190" y="586946"/>
                </a:cubicBezTo>
              </a:path>
              <a:path w="4229190" h="1173892" fill="none" stroke="0" extrusionOk="0">
                <a:moveTo>
                  <a:pt x="2114595" y="0"/>
                </a:moveTo>
                <a:cubicBezTo>
                  <a:pt x="3215495" y="58843"/>
                  <a:pt x="4251830" y="266821"/>
                  <a:pt x="4229190" y="586946"/>
                </a:cubicBezTo>
              </a:path>
            </a:pathLst>
          </a:custGeom>
          <a:ln w="15875">
            <a:solidFill>
              <a:srgbClr val="92D050"/>
            </a:solidFill>
            <a:extLst>
              <a:ext uri="{C807C97D-BFC1-408E-A445-0C87EB9F89A2}">
                <ask:lineSketchStyleProps xmlns:ask="http://schemas.microsoft.com/office/drawing/2018/sketchyshapes" sd="1219033472">
                  <a:prstGeom prst="arc">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13263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6C282F-59AA-6D69-F373-9D2617A6258F}"/>
              </a:ext>
            </a:extLst>
          </p:cNvPr>
          <p:cNvSpPr/>
          <p:nvPr/>
        </p:nvSpPr>
        <p:spPr>
          <a:xfrm>
            <a:off x="0" y="0"/>
            <a:ext cx="12192000" cy="6858000"/>
          </a:xfrm>
          <a:prstGeom prst="rect">
            <a:avLst/>
          </a:prstGeom>
          <a:gradFill>
            <a:gsLst>
              <a:gs pos="0">
                <a:schemeClr val="accent5">
                  <a:lumMod val="75000"/>
                </a:schemeClr>
              </a:gs>
              <a:gs pos="66000">
                <a:schemeClr val="accent5">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E32CD6D-DD5E-3168-5E12-085C8CC72A30}"/>
              </a:ext>
            </a:extLst>
          </p:cNvPr>
          <p:cNvSpPr>
            <a:spLocks noGrp="1"/>
          </p:cNvSpPr>
          <p:nvPr>
            <p:ph idx="1"/>
          </p:nvPr>
        </p:nvSpPr>
        <p:spPr>
          <a:xfrm>
            <a:off x="838200" y="1751769"/>
            <a:ext cx="10515600" cy="3877809"/>
          </a:xfrm>
        </p:spPr>
        <p:txBody>
          <a:bodyPr>
            <a:normAutofit fontScale="92500" lnSpcReduction="10000"/>
          </a:bodyPr>
          <a:lstStyle/>
          <a:p>
            <a:pPr marL="0" indent="0" algn="ctr">
              <a:buNone/>
            </a:pPr>
            <a:r>
              <a:rPr lang="en-GB" sz="3600" i="1" dirty="0">
                <a:solidFill>
                  <a:schemeClr val="bg1"/>
                </a:solidFill>
                <a:effectLst/>
                <a:latin typeface="Calibri" panose="020F0502020204030204" pitchFamily="34" charset="0"/>
                <a:ea typeface="Calibri" panose="020F0502020204030204" pitchFamily="34" charset="0"/>
              </a:rPr>
              <a:t>Every year, approximately </a:t>
            </a:r>
            <a:r>
              <a:rPr lang="en-GB" sz="3600" b="1" i="1" dirty="0">
                <a:solidFill>
                  <a:schemeClr val="bg1"/>
                </a:solidFill>
                <a:effectLst/>
                <a:latin typeface="Calibri" panose="020F0502020204030204" pitchFamily="34" charset="0"/>
                <a:ea typeface="Calibri" panose="020F0502020204030204" pitchFamily="34" charset="0"/>
              </a:rPr>
              <a:t>$48 trillion are invested in projects</a:t>
            </a:r>
            <a:r>
              <a:rPr lang="en-GB" sz="3600" i="1" dirty="0">
                <a:solidFill>
                  <a:schemeClr val="bg1"/>
                </a:solidFill>
                <a:effectLst/>
                <a:latin typeface="Calibri" panose="020F0502020204030204" pitchFamily="34" charset="0"/>
                <a:ea typeface="Calibri" panose="020F0502020204030204" pitchFamily="34" charset="0"/>
              </a:rPr>
              <a:t>. Yet according to the Standish Group, </a:t>
            </a:r>
            <a:r>
              <a:rPr lang="en-GB" sz="3600" b="1" i="1" dirty="0">
                <a:solidFill>
                  <a:schemeClr val="bg1"/>
                </a:solidFill>
                <a:effectLst/>
                <a:latin typeface="Calibri" panose="020F0502020204030204" pitchFamily="34" charset="0"/>
                <a:ea typeface="Calibri" panose="020F0502020204030204" pitchFamily="34" charset="0"/>
              </a:rPr>
              <a:t>only 35% </a:t>
            </a:r>
            <a:br>
              <a:rPr lang="en-GB" sz="3600" b="1" i="1" dirty="0">
                <a:solidFill>
                  <a:schemeClr val="bg1"/>
                </a:solidFill>
                <a:effectLst/>
                <a:latin typeface="Calibri" panose="020F0502020204030204" pitchFamily="34" charset="0"/>
                <a:ea typeface="Calibri" panose="020F0502020204030204" pitchFamily="34" charset="0"/>
              </a:rPr>
            </a:br>
            <a:r>
              <a:rPr lang="en-GB" sz="3600" b="1" i="1" dirty="0">
                <a:solidFill>
                  <a:schemeClr val="bg1"/>
                </a:solidFill>
                <a:effectLst/>
                <a:latin typeface="Calibri" panose="020F0502020204030204" pitchFamily="34" charset="0"/>
                <a:ea typeface="Calibri" panose="020F0502020204030204" pitchFamily="34" charset="0"/>
              </a:rPr>
              <a:t>of projects are considered successful</a:t>
            </a:r>
            <a:r>
              <a:rPr lang="en-GB" sz="3600" i="1" dirty="0">
                <a:solidFill>
                  <a:schemeClr val="bg1"/>
                </a:solidFill>
                <a:effectLst/>
                <a:latin typeface="Calibri" panose="020F0502020204030204" pitchFamily="34" charset="0"/>
                <a:ea typeface="Calibri" panose="020F0502020204030204" pitchFamily="34" charset="0"/>
              </a:rPr>
              <a:t>. </a:t>
            </a:r>
          </a:p>
          <a:p>
            <a:pPr marL="0" indent="0" algn="ctr">
              <a:buNone/>
            </a:pPr>
            <a:endParaRPr lang="en-GB" sz="3600" i="1" dirty="0">
              <a:solidFill>
                <a:schemeClr val="bg1"/>
              </a:solidFill>
              <a:effectLst/>
              <a:latin typeface="Calibri" panose="020F0502020204030204" pitchFamily="34" charset="0"/>
              <a:ea typeface="Calibri" panose="020F0502020204030204" pitchFamily="34" charset="0"/>
            </a:endParaRPr>
          </a:p>
          <a:p>
            <a:pPr marL="0" indent="0" algn="ctr">
              <a:buNone/>
            </a:pPr>
            <a:r>
              <a:rPr lang="en-GB" sz="3600" i="1" dirty="0">
                <a:solidFill>
                  <a:schemeClr val="bg1"/>
                </a:solidFill>
                <a:effectLst/>
                <a:latin typeface="Calibri" panose="020F0502020204030204" pitchFamily="34" charset="0"/>
                <a:ea typeface="Calibri" panose="020F0502020204030204" pitchFamily="34" charset="0"/>
              </a:rPr>
              <a:t>The </a:t>
            </a:r>
            <a:r>
              <a:rPr lang="en-GB" sz="3600" b="1" i="1" dirty="0">
                <a:solidFill>
                  <a:schemeClr val="bg1"/>
                </a:solidFill>
                <a:effectLst/>
                <a:latin typeface="Calibri" panose="020F0502020204030204" pitchFamily="34" charset="0"/>
                <a:ea typeface="Calibri" panose="020F0502020204030204" pitchFamily="34" charset="0"/>
              </a:rPr>
              <a:t>wasted resources</a:t>
            </a:r>
            <a:r>
              <a:rPr lang="en-GB" sz="3600" i="1" dirty="0">
                <a:solidFill>
                  <a:schemeClr val="bg1"/>
                </a:solidFill>
                <a:effectLst/>
                <a:latin typeface="Calibri" panose="020F0502020204030204" pitchFamily="34" charset="0"/>
                <a:ea typeface="Calibri" panose="020F0502020204030204" pitchFamily="34" charset="0"/>
              </a:rPr>
              <a:t> and </a:t>
            </a:r>
            <a:r>
              <a:rPr lang="en-GB" sz="3600" b="1" i="1" dirty="0">
                <a:solidFill>
                  <a:schemeClr val="bg1"/>
                </a:solidFill>
                <a:effectLst/>
                <a:latin typeface="Calibri" panose="020F0502020204030204" pitchFamily="34" charset="0"/>
                <a:ea typeface="Calibri" panose="020F0502020204030204" pitchFamily="34" charset="0"/>
              </a:rPr>
              <a:t>unrealized </a:t>
            </a:r>
            <a:br>
              <a:rPr lang="en-GB" sz="3600" b="1" i="1" dirty="0">
                <a:solidFill>
                  <a:schemeClr val="bg1"/>
                </a:solidFill>
                <a:effectLst/>
                <a:latin typeface="Calibri" panose="020F0502020204030204" pitchFamily="34" charset="0"/>
                <a:ea typeface="Calibri" panose="020F0502020204030204" pitchFamily="34" charset="0"/>
              </a:rPr>
            </a:br>
            <a:r>
              <a:rPr lang="en-GB" sz="3600" b="1" i="1" dirty="0">
                <a:solidFill>
                  <a:schemeClr val="bg1"/>
                </a:solidFill>
                <a:effectLst/>
                <a:latin typeface="Calibri" panose="020F0502020204030204" pitchFamily="34" charset="0"/>
                <a:ea typeface="Calibri" panose="020F0502020204030204" pitchFamily="34" charset="0"/>
              </a:rPr>
              <a:t>benefits </a:t>
            </a:r>
            <a:r>
              <a:rPr lang="en-GB" sz="3600" i="1" dirty="0">
                <a:solidFill>
                  <a:schemeClr val="bg1"/>
                </a:solidFill>
                <a:effectLst/>
                <a:latin typeface="Calibri" panose="020F0502020204030204" pitchFamily="34" charset="0"/>
                <a:ea typeface="Calibri" panose="020F0502020204030204" pitchFamily="34" charset="0"/>
              </a:rPr>
              <a:t>of the </a:t>
            </a:r>
            <a:r>
              <a:rPr lang="en-GB" sz="3600" b="1" i="1" dirty="0">
                <a:solidFill>
                  <a:schemeClr val="bg1"/>
                </a:solidFill>
                <a:effectLst/>
                <a:latin typeface="Calibri" panose="020F0502020204030204" pitchFamily="34" charset="0"/>
                <a:ea typeface="Calibri" panose="020F0502020204030204" pitchFamily="34" charset="0"/>
              </a:rPr>
              <a:t>other 65% </a:t>
            </a:r>
            <a:r>
              <a:rPr lang="en-GB" sz="3600" i="1" dirty="0">
                <a:solidFill>
                  <a:schemeClr val="bg1"/>
                </a:solidFill>
                <a:effectLst/>
                <a:latin typeface="Calibri" panose="020F0502020204030204" pitchFamily="34" charset="0"/>
                <a:ea typeface="Calibri" panose="020F0502020204030204" pitchFamily="34" charset="0"/>
              </a:rPr>
              <a:t>are mind-blowing    . </a:t>
            </a:r>
          </a:p>
          <a:p>
            <a:pPr marL="0" indent="0" algn="ctr">
              <a:buNone/>
            </a:pPr>
            <a:endParaRPr lang="en-GB" sz="3600" dirty="0">
              <a:effectLst/>
              <a:latin typeface="Calibri" panose="020F0502020204030204" pitchFamily="34" charset="0"/>
              <a:ea typeface="Calibri" panose="020F0502020204030204" pitchFamily="34" charset="0"/>
            </a:endParaRPr>
          </a:p>
          <a:p>
            <a:pPr marL="0" indent="0" algn="ctr">
              <a:buNone/>
            </a:pPr>
            <a:r>
              <a:rPr lang="en-GB" sz="2600" b="1" dirty="0">
                <a:solidFill>
                  <a:schemeClr val="accent4">
                    <a:lumMod val="60000"/>
                    <a:lumOff val="40000"/>
                  </a:schemeClr>
                </a:solidFill>
                <a:effectLst/>
                <a:latin typeface="Calibri" panose="020F0502020204030204" pitchFamily="34" charset="0"/>
                <a:ea typeface="Calibri" panose="020F0502020204030204" pitchFamily="34" charset="0"/>
              </a:rPr>
              <a:t>Harvard Business Review</a:t>
            </a:r>
          </a:p>
          <a:p>
            <a:pPr marL="0" indent="0" algn="ctr">
              <a:buNone/>
            </a:pPr>
            <a:endParaRPr lang="en-GB" sz="4800" dirty="0"/>
          </a:p>
        </p:txBody>
      </p:sp>
      <p:sp>
        <p:nvSpPr>
          <p:cNvPr id="4" name="TextBox 3">
            <a:extLst>
              <a:ext uri="{FF2B5EF4-FFF2-40B4-BE49-F238E27FC236}">
                <a16:creationId xmlns:a16="http://schemas.microsoft.com/office/drawing/2014/main" id="{71800CB5-CBEC-071D-743F-736B47D6AD82}"/>
              </a:ext>
            </a:extLst>
          </p:cNvPr>
          <p:cNvSpPr txBox="1"/>
          <p:nvPr/>
        </p:nvSpPr>
        <p:spPr>
          <a:xfrm>
            <a:off x="1037967" y="1282570"/>
            <a:ext cx="1223319" cy="1569660"/>
          </a:xfrm>
          <a:prstGeom prst="rect">
            <a:avLst/>
          </a:prstGeom>
          <a:noFill/>
        </p:spPr>
        <p:txBody>
          <a:bodyPr wrap="square" rtlCol="0">
            <a:spAutoFit/>
          </a:bodyPr>
          <a:lstStyle/>
          <a:p>
            <a:r>
              <a:rPr lang="en-US" sz="9600" dirty="0">
                <a:solidFill>
                  <a:srgbClr val="FF9A63"/>
                </a:solidFill>
              </a:rPr>
              <a:t>“</a:t>
            </a:r>
          </a:p>
        </p:txBody>
      </p:sp>
      <p:sp>
        <p:nvSpPr>
          <p:cNvPr id="5" name="TextBox 4">
            <a:extLst>
              <a:ext uri="{FF2B5EF4-FFF2-40B4-BE49-F238E27FC236}">
                <a16:creationId xmlns:a16="http://schemas.microsoft.com/office/drawing/2014/main" id="{7BF925E6-1FC8-C925-4F83-40739BE5DEEC}"/>
              </a:ext>
            </a:extLst>
          </p:cNvPr>
          <p:cNvSpPr txBox="1"/>
          <p:nvPr/>
        </p:nvSpPr>
        <p:spPr>
          <a:xfrm>
            <a:off x="9518821" y="3602281"/>
            <a:ext cx="1223319" cy="1569660"/>
          </a:xfrm>
          <a:prstGeom prst="rect">
            <a:avLst/>
          </a:prstGeom>
          <a:noFill/>
        </p:spPr>
        <p:txBody>
          <a:bodyPr wrap="square" rtlCol="0">
            <a:spAutoFit/>
          </a:bodyPr>
          <a:lstStyle/>
          <a:p>
            <a:r>
              <a:rPr lang="en-US" sz="9600" dirty="0">
                <a:solidFill>
                  <a:srgbClr val="FF9A63"/>
                </a:solidFill>
              </a:rPr>
              <a:t>”</a:t>
            </a:r>
          </a:p>
        </p:txBody>
      </p:sp>
      <p:cxnSp>
        <p:nvCxnSpPr>
          <p:cNvPr id="6" name="Straight Connector 5">
            <a:extLst>
              <a:ext uri="{FF2B5EF4-FFF2-40B4-BE49-F238E27FC236}">
                <a16:creationId xmlns:a16="http://schemas.microsoft.com/office/drawing/2014/main" id="{C1DA90B3-A667-3425-A68C-9EA3D2777DAD}"/>
              </a:ext>
            </a:extLst>
          </p:cNvPr>
          <p:cNvCxnSpPr>
            <a:cxnSpLocks/>
          </p:cNvCxnSpPr>
          <p:nvPr/>
        </p:nvCxnSpPr>
        <p:spPr>
          <a:xfrm>
            <a:off x="0" y="667262"/>
            <a:ext cx="1219200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146266F-320A-089B-491A-82F6DAFE4574}"/>
              </a:ext>
            </a:extLst>
          </p:cNvPr>
          <p:cNvSpPr txBox="1"/>
          <p:nvPr/>
        </p:nvSpPr>
        <p:spPr>
          <a:xfrm>
            <a:off x="6833286" y="318306"/>
            <a:ext cx="5215393" cy="276999"/>
          </a:xfrm>
          <a:prstGeom prst="rect">
            <a:avLst/>
          </a:prstGeom>
          <a:noFill/>
        </p:spPr>
        <p:txBody>
          <a:bodyPr wrap="square" rtlCol="0">
            <a:spAutoFit/>
          </a:bodyPr>
          <a:lstStyle/>
          <a:p>
            <a:pPr algn="r"/>
            <a:r>
              <a:rPr lang="en-US" sz="1200" b="1" dirty="0">
                <a:solidFill>
                  <a:schemeClr val="bg1"/>
                </a:solidFill>
              </a:rPr>
              <a:t>A call to arms</a:t>
            </a:r>
            <a:r>
              <a:rPr lang="en-US" sz="1200" dirty="0">
                <a:solidFill>
                  <a:schemeClr val="bg1"/>
                </a:solidFill>
              </a:rPr>
              <a:t>: Raising the bar for Project Controls!</a:t>
            </a:r>
          </a:p>
        </p:txBody>
      </p:sp>
      <p:pic>
        <p:nvPicPr>
          <p:cNvPr id="11" name="Picture 10" descr="A picture containing cow, standing, looking, black&#10;&#10;Description automatically generated">
            <a:extLst>
              <a:ext uri="{FF2B5EF4-FFF2-40B4-BE49-F238E27FC236}">
                <a16:creationId xmlns:a16="http://schemas.microsoft.com/office/drawing/2014/main" id="{AAC6705A-6265-C39A-19E2-D09A191AE8AB}"/>
              </a:ext>
            </a:extLst>
          </p:cNvPr>
          <p:cNvPicPr>
            <a:picLocks noChangeAspect="1"/>
          </p:cNvPicPr>
          <p:nvPr/>
        </p:nvPicPr>
        <p:blipFill>
          <a:blip r:embed="rId3"/>
          <a:stretch>
            <a:fillRect/>
          </a:stretch>
        </p:blipFill>
        <p:spPr>
          <a:xfrm>
            <a:off x="8828810" y="4614779"/>
            <a:ext cx="3363190" cy="2243221"/>
          </a:xfrm>
          <a:prstGeom prst="rect">
            <a:avLst/>
          </a:prstGeom>
        </p:spPr>
      </p:pic>
      <p:sp>
        <p:nvSpPr>
          <p:cNvPr id="12" name="Title 3">
            <a:extLst>
              <a:ext uri="{FF2B5EF4-FFF2-40B4-BE49-F238E27FC236}">
                <a16:creationId xmlns:a16="http://schemas.microsoft.com/office/drawing/2014/main" id="{CA531192-9526-3CEB-BECC-632FF92AE6C0}"/>
              </a:ext>
            </a:extLst>
          </p:cNvPr>
          <p:cNvSpPr txBox="1">
            <a:spLocks/>
          </p:cNvSpPr>
          <p:nvPr/>
        </p:nvSpPr>
        <p:spPr>
          <a:xfrm rot="21332587">
            <a:off x="8346695" y="3954742"/>
            <a:ext cx="6889293"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solidFill>
                  <a:srgbClr val="92D050"/>
                </a:solidFill>
                <a:latin typeface="Spray Letters" panose="02000500000000000000" pitchFamily="2" charset="77"/>
              </a:rPr>
              <a:t>Holy Cow</a:t>
            </a:r>
          </a:p>
        </p:txBody>
      </p:sp>
      <p:sp>
        <p:nvSpPr>
          <p:cNvPr id="13" name="Arc 12">
            <a:extLst>
              <a:ext uri="{FF2B5EF4-FFF2-40B4-BE49-F238E27FC236}">
                <a16:creationId xmlns:a16="http://schemas.microsoft.com/office/drawing/2014/main" id="{BEDC755C-C187-0905-B910-14DF151C1DD7}"/>
              </a:ext>
            </a:extLst>
          </p:cNvPr>
          <p:cNvSpPr/>
          <p:nvPr/>
        </p:nvSpPr>
        <p:spPr>
          <a:xfrm rot="3162537" flipV="1">
            <a:off x="9275184" y="4751054"/>
            <a:ext cx="1710592" cy="1173892"/>
          </a:xfrm>
          <a:custGeom>
            <a:avLst/>
            <a:gdLst>
              <a:gd name="connsiteX0" fmla="*/ 855296 w 1710592"/>
              <a:gd name="connsiteY0" fmla="*/ 0 h 1173892"/>
              <a:gd name="connsiteX1" fmla="*/ 1710592 w 1710592"/>
              <a:gd name="connsiteY1" fmla="*/ 586946 h 1173892"/>
              <a:gd name="connsiteX2" fmla="*/ 1265838 w 1710592"/>
              <a:gd name="connsiteY2" fmla="*/ 586946 h 1173892"/>
              <a:gd name="connsiteX3" fmla="*/ 855296 w 1710592"/>
              <a:gd name="connsiteY3" fmla="*/ 586946 h 1173892"/>
              <a:gd name="connsiteX4" fmla="*/ 855296 w 1710592"/>
              <a:gd name="connsiteY4" fmla="*/ 0 h 1173892"/>
              <a:gd name="connsiteX0" fmla="*/ 855296 w 1710592"/>
              <a:gd name="connsiteY0" fmla="*/ 0 h 1173892"/>
              <a:gd name="connsiteX1" fmla="*/ 1710592 w 1710592"/>
              <a:gd name="connsiteY1" fmla="*/ 586946 h 1173892"/>
            </a:gdLst>
            <a:ahLst/>
            <a:cxnLst>
              <a:cxn ang="0">
                <a:pos x="connsiteX0" y="connsiteY0"/>
              </a:cxn>
              <a:cxn ang="0">
                <a:pos x="connsiteX1" y="connsiteY1"/>
              </a:cxn>
            </a:cxnLst>
            <a:rect l="l" t="t" r="r" b="b"/>
            <a:pathLst>
              <a:path w="1710592" h="1173892" stroke="0" extrusionOk="0">
                <a:moveTo>
                  <a:pt x="855296" y="0"/>
                </a:moveTo>
                <a:cubicBezTo>
                  <a:pt x="1274106" y="-33035"/>
                  <a:pt x="1653181" y="284332"/>
                  <a:pt x="1710592" y="586946"/>
                </a:cubicBezTo>
                <a:cubicBezTo>
                  <a:pt x="1575361" y="617941"/>
                  <a:pt x="1467582" y="574063"/>
                  <a:pt x="1265838" y="586946"/>
                </a:cubicBezTo>
                <a:cubicBezTo>
                  <a:pt x="1064094" y="599829"/>
                  <a:pt x="981616" y="564560"/>
                  <a:pt x="855296" y="586946"/>
                </a:cubicBezTo>
                <a:cubicBezTo>
                  <a:pt x="788338" y="344832"/>
                  <a:pt x="870232" y="207793"/>
                  <a:pt x="855296" y="0"/>
                </a:cubicBezTo>
                <a:close/>
              </a:path>
              <a:path w="1710592" h="1173892" fill="none" extrusionOk="0">
                <a:moveTo>
                  <a:pt x="855296" y="0"/>
                </a:moveTo>
                <a:cubicBezTo>
                  <a:pt x="1377630" y="-81314"/>
                  <a:pt x="1643633" y="321628"/>
                  <a:pt x="1710592" y="586946"/>
                </a:cubicBezTo>
              </a:path>
              <a:path w="1710592" h="1173892" fill="none" stroke="0" extrusionOk="0">
                <a:moveTo>
                  <a:pt x="855296" y="0"/>
                </a:moveTo>
                <a:cubicBezTo>
                  <a:pt x="1332843" y="-19168"/>
                  <a:pt x="1668956" y="235485"/>
                  <a:pt x="1710592" y="586946"/>
                </a:cubicBezTo>
              </a:path>
            </a:pathLst>
          </a:custGeom>
          <a:ln w="15875">
            <a:solidFill>
              <a:srgbClr val="92D050"/>
            </a:solidFill>
            <a:extLst>
              <a:ext uri="{C807C97D-BFC1-408E-A445-0C87EB9F89A2}">
                <ask:lineSketchStyleProps xmlns:ask="http://schemas.microsoft.com/office/drawing/2018/sketchyshapes" sd="1219033472">
                  <a:prstGeom prst="arc">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595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74BD1F04-6678-13DB-A053-936A26780B0C}"/>
              </a:ext>
            </a:extLst>
          </p:cNvPr>
          <p:cNvCxnSpPr>
            <a:cxnSpLocks/>
          </p:cNvCxnSpPr>
          <p:nvPr/>
        </p:nvCxnSpPr>
        <p:spPr>
          <a:xfrm>
            <a:off x="2885250" y="667262"/>
            <a:ext cx="930675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045EC3C-930C-8292-0057-EA840C02E37B}"/>
              </a:ext>
            </a:extLst>
          </p:cNvPr>
          <p:cNvSpPr/>
          <p:nvPr/>
        </p:nvSpPr>
        <p:spPr>
          <a:xfrm>
            <a:off x="0" y="0"/>
            <a:ext cx="288525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477AF9-7A86-80C1-963B-D400D883C3ED}"/>
              </a:ext>
            </a:extLst>
          </p:cNvPr>
          <p:cNvSpPr>
            <a:spLocks noGrp="1"/>
          </p:cNvSpPr>
          <p:nvPr>
            <p:ph type="title"/>
          </p:nvPr>
        </p:nvSpPr>
        <p:spPr>
          <a:xfrm rot="21254457">
            <a:off x="1254974" y="258811"/>
            <a:ext cx="5169265" cy="1325563"/>
          </a:xfrm>
        </p:spPr>
        <p:txBody>
          <a:bodyPr>
            <a:normAutofit/>
          </a:bodyPr>
          <a:lstStyle/>
          <a:p>
            <a:r>
              <a:rPr lang="en-GB" dirty="0">
                <a:solidFill>
                  <a:srgbClr val="92D050"/>
                </a:solidFill>
                <a:latin typeface="Spray Letters" panose="02000500000000000000" pitchFamily="2" charset="77"/>
              </a:rPr>
              <a:t>EVA 27: Mark Wild.</a:t>
            </a:r>
            <a:br>
              <a:rPr lang="en-GB" dirty="0">
                <a:solidFill>
                  <a:srgbClr val="92D050"/>
                </a:solidFill>
                <a:latin typeface="Spray Letters" panose="02000500000000000000" pitchFamily="2" charset="77"/>
              </a:rPr>
            </a:br>
            <a:endParaRPr lang="en-GB" dirty="0">
              <a:solidFill>
                <a:srgbClr val="92D050"/>
              </a:solidFill>
              <a:latin typeface="Spray Letters" panose="02000500000000000000" pitchFamily="2" charset="77"/>
            </a:endParaRPr>
          </a:p>
        </p:txBody>
      </p:sp>
      <p:sp>
        <p:nvSpPr>
          <p:cNvPr id="14" name="TextBox 13">
            <a:extLst>
              <a:ext uri="{FF2B5EF4-FFF2-40B4-BE49-F238E27FC236}">
                <a16:creationId xmlns:a16="http://schemas.microsoft.com/office/drawing/2014/main" id="{FC048EE2-38E9-E650-4918-E3C73A949903}"/>
              </a:ext>
            </a:extLst>
          </p:cNvPr>
          <p:cNvSpPr txBox="1"/>
          <p:nvPr/>
        </p:nvSpPr>
        <p:spPr>
          <a:xfrm>
            <a:off x="6833286" y="318306"/>
            <a:ext cx="5215393" cy="276999"/>
          </a:xfrm>
          <a:prstGeom prst="rect">
            <a:avLst/>
          </a:prstGeom>
          <a:noFill/>
        </p:spPr>
        <p:txBody>
          <a:bodyPr wrap="square" rtlCol="0">
            <a:spAutoFit/>
          </a:bodyPr>
          <a:lstStyle/>
          <a:p>
            <a:pPr algn="r"/>
            <a:r>
              <a:rPr lang="en-US" sz="1200" b="1" dirty="0">
                <a:solidFill>
                  <a:schemeClr val="accent5">
                    <a:lumMod val="50000"/>
                  </a:schemeClr>
                </a:solidFill>
              </a:rPr>
              <a:t>A call to arms</a:t>
            </a:r>
            <a:r>
              <a:rPr lang="en-US" sz="1200" dirty="0">
                <a:solidFill>
                  <a:schemeClr val="accent5">
                    <a:lumMod val="50000"/>
                  </a:schemeClr>
                </a:solidFill>
              </a:rPr>
              <a:t>: </a:t>
            </a:r>
            <a:r>
              <a:rPr lang="en-US" sz="1200" dirty="0">
                <a:solidFill>
                  <a:srgbClr val="92D050"/>
                </a:solidFill>
              </a:rPr>
              <a:t>Raising the bar for Project Controls!</a:t>
            </a:r>
          </a:p>
        </p:txBody>
      </p:sp>
      <p:pic>
        <p:nvPicPr>
          <p:cNvPr id="18" name="Picture 17" descr="A picture containing building, column, tall, dark&#10;&#10;Description automatically generated">
            <a:extLst>
              <a:ext uri="{FF2B5EF4-FFF2-40B4-BE49-F238E27FC236}">
                <a16:creationId xmlns:a16="http://schemas.microsoft.com/office/drawing/2014/main" id="{25928EBD-5E13-3EAF-2477-F4544A9B441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
            <a:ext cx="2292332" cy="6858001"/>
          </a:xfrm>
          <a:prstGeom prst="rect">
            <a:avLst/>
          </a:prstGeom>
        </p:spPr>
      </p:pic>
      <p:grpSp>
        <p:nvGrpSpPr>
          <p:cNvPr id="23" name="Group 22">
            <a:extLst>
              <a:ext uri="{FF2B5EF4-FFF2-40B4-BE49-F238E27FC236}">
                <a16:creationId xmlns:a16="http://schemas.microsoft.com/office/drawing/2014/main" id="{BCC37218-8868-B033-EC81-1D3C8842AFD5}"/>
              </a:ext>
            </a:extLst>
          </p:cNvPr>
          <p:cNvGrpSpPr/>
          <p:nvPr/>
        </p:nvGrpSpPr>
        <p:grpSpPr>
          <a:xfrm>
            <a:off x="3284230" y="1331725"/>
            <a:ext cx="8479403" cy="5150975"/>
            <a:chOff x="2975311" y="1235053"/>
            <a:chExt cx="9195318" cy="5585871"/>
          </a:xfrm>
        </p:grpSpPr>
        <p:sp>
          <p:nvSpPr>
            <p:cNvPr id="19" name="Rectangle 18">
              <a:extLst>
                <a:ext uri="{FF2B5EF4-FFF2-40B4-BE49-F238E27FC236}">
                  <a16:creationId xmlns:a16="http://schemas.microsoft.com/office/drawing/2014/main" id="{A25FF565-A5E6-A666-2D2B-831C4683F7F4}"/>
                </a:ext>
              </a:extLst>
            </p:cNvPr>
            <p:cNvSpPr/>
            <p:nvPr/>
          </p:nvSpPr>
          <p:spPr>
            <a:xfrm>
              <a:off x="2975311" y="1235053"/>
              <a:ext cx="4598604" cy="279324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4838E06-953C-5C2C-85D8-F2D89A849AAA}"/>
                </a:ext>
              </a:extLst>
            </p:cNvPr>
            <p:cNvPicPr>
              <a:picLocks noChangeAspect="1"/>
            </p:cNvPicPr>
            <p:nvPr/>
          </p:nvPicPr>
          <p:blipFill>
            <a:blip r:embed="rId3"/>
            <a:stretch>
              <a:fillRect/>
            </a:stretch>
          </p:blipFill>
          <p:spPr>
            <a:xfrm>
              <a:off x="3063897" y="1331726"/>
              <a:ext cx="4446758" cy="2522696"/>
            </a:xfrm>
            <a:prstGeom prst="rect">
              <a:avLst/>
            </a:prstGeom>
          </p:spPr>
        </p:pic>
        <p:pic>
          <p:nvPicPr>
            <p:cNvPr id="12" name="Picture 11">
              <a:extLst>
                <a:ext uri="{FF2B5EF4-FFF2-40B4-BE49-F238E27FC236}">
                  <a16:creationId xmlns:a16="http://schemas.microsoft.com/office/drawing/2014/main" id="{A4794794-570E-9C05-07C2-AF7945460DB6}"/>
                </a:ext>
              </a:extLst>
            </p:cNvPr>
            <p:cNvPicPr>
              <a:picLocks noChangeAspect="1"/>
            </p:cNvPicPr>
            <p:nvPr/>
          </p:nvPicPr>
          <p:blipFill>
            <a:blip r:embed="rId4"/>
            <a:stretch>
              <a:fillRect/>
            </a:stretch>
          </p:blipFill>
          <p:spPr>
            <a:xfrm>
              <a:off x="7672771" y="1331725"/>
              <a:ext cx="4412979" cy="2500631"/>
            </a:xfrm>
            <a:prstGeom prst="rect">
              <a:avLst/>
            </a:prstGeom>
          </p:spPr>
        </p:pic>
        <p:pic>
          <p:nvPicPr>
            <p:cNvPr id="16" name="Picture 15">
              <a:extLst>
                <a:ext uri="{FF2B5EF4-FFF2-40B4-BE49-F238E27FC236}">
                  <a16:creationId xmlns:a16="http://schemas.microsoft.com/office/drawing/2014/main" id="{5FEAA52B-F9E9-6C76-DE15-BB161E416D9E}"/>
                </a:ext>
              </a:extLst>
            </p:cNvPr>
            <p:cNvPicPr>
              <a:picLocks noChangeAspect="1"/>
            </p:cNvPicPr>
            <p:nvPr/>
          </p:nvPicPr>
          <p:blipFill>
            <a:blip r:embed="rId5"/>
            <a:stretch>
              <a:fillRect/>
            </a:stretch>
          </p:blipFill>
          <p:spPr>
            <a:xfrm>
              <a:off x="3063897" y="4163340"/>
              <a:ext cx="4446758" cy="2514644"/>
            </a:xfrm>
            <a:prstGeom prst="rect">
              <a:avLst/>
            </a:prstGeom>
          </p:spPr>
        </p:pic>
        <p:pic>
          <p:nvPicPr>
            <p:cNvPr id="17" name="Picture 16">
              <a:extLst>
                <a:ext uri="{FF2B5EF4-FFF2-40B4-BE49-F238E27FC236}">
                  <a16:creationId xmlns:a16="http://schemas.microsoft.com/office/drawing/2014/main" id="{5C689743-A87E-16AD-BE41-15E681E3327A}"/>
                </a:ext>
              </a:extLst>
            </p:cNvPr>
            <p:cNvPicPr>
              <a:picLocks noChangeAspect="1"/>
            </p:cNvPicPr>
            <p:nvPr/>
          </p:nvPicPr>
          <p:blipFill>
            <a:blip r:embed="rId6"/>
            <a:stretch>
              <a:fillRect/>
            </a:stretch>
          </p:blipFill>
          <p:spPr>
            <a:xfrm>
              <a:off x="7635700" y="4163341"/>
              <a:ext cx="4450049" cy="2515787"/>
            </a:xfrm>
            <a:prstGeom prst="rect">
              <a:avLst/>
            </a:prstGeom>
          </p:spPr>
        </p:pic>
        <p:sp>
          <p:nvSpPr>
            <p:cNvPr id="20" name="Rectangle 19">
              <a:extLst>
                <a:ext uri="{FF2B5EF4-FFF2-40B4-BE49-F238E27FC236}">
                  <a16:creationId xmlns:a16="http://schemas.microsoft.com/office/drawing/2014/main" id="{4FF1BB0D-4BF3-3C2C-17A0-8622D069EE15}"/>
                </a:ext>
              </a:extLst>
            </p:cNvPr>
            <p:cNvSpPr/>
            <p:nvPr/>
          </p:nvSpPr>
          <p:spPr>
            <a:xfrm>
              <a:off x="7572025" y="1235053"/>
              <a:ext cx="4598604" cy="279324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480A13-E102-C88F-48A8-2B7B3D9101BB}"/>
                </a:ext>
              </a:extLst>
            </p:cNvPr>
            <p:cNvSpPr/>
            <p:nvPr/>
          </p:nvSpPr>
          <p:spPr>
            <a:xfrm>
              <a:off x="2975311" y="4027680"/>
              <a:ext cx="4598604" cy="279324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DF598AC-C8B5-19A3-9E6F-FD2815E8BFDB}"/>
                </a:ext>
              </a:extLst>
            </p:cNvPr>
            <p:cNvSpPr/>
            <p:nvPr/>
          </p:nvSpPr>
          <p:spPr>
            <a:xfrm>
              <a:off x="7572025" y="4027680"/>
              <a:ext cx="4598604" cy="279324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7112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52C250-D3DF-EC3D-2D13-8B51C3C38B73}"/>
              </a:ext>
            </a:extLst>
          </p:cNvPr>
          <p:cNvSpPr/>
          <p:nvPr/>
        </p:nvSpPr>
        <p:spPr>
          <a:xfrm>
            <a:off x="0" y="12356"/>
            <a:ext cx="12192000" cy="6858000"/>
          </a:xfrm>
          <a:prstGeom prst="rect">
            <a:avLst/>
          </a:prstGeom>
          <a:gradFill flip="none" rotWithShape="1">
            <a:gsLst>
              <a:gs pos="0">
                <a:schemeClr val="accent5">
                  <a:lumMod val="75000"/>
                </a:schemeClr>
              </a:gs>
              <a:gs pos="66000">
                <a:schemeClr val="accent5">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EE2A97D-6969-C0BB-1A69-1FFCF418E7DB}"/>
              </a:ext>
            </a:extLst>
          </p:cNvPr>
          <p:cNvCxnSpPr>
            <a:cxnSpLocks/>
          </p:cNvCxnSpPr>
          <p:nvPr/>
        </p:nvCxnSpPr>
        <p:spPr>
          <a:xfrm>
            <a:off x="0" y="667262"/>
            <a:ext cx="1219200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68B4294-CBC9-638B-3C40-765AEC4BDAF3}"/>
              </a:ext>
            </a:extLst>
          </p:cNvPr>
          <p:cNvSpPr txBox="1"/>
          <p:nvPr/>
        </p:nvSpPr>
        <p:spPr>
          <a:xfrm>
            <a:off x="6833286" y="318306"/>
            <a:ext cx="5215393" cy="276999"/>
          </a:xfrm>
          <a:prstGeom prst="rect">
            <a:avLst/>
          </a:prstGeom>
          <a:noFill/>
        </p:spPr>
        <p:txBody>
          <a:bodyPr wrap="square" rtlCol="0">
            <a:spAutoFit/>
          </a:bodyPr>
          <a:lstStyle/>
          <a:p>
            <a:pPr algn="r"/>
            <a:r>
              <a:rPr lang="en-US" sz="1200" b="1" dirty="0">
                <a:solidFill>
                  <a:schemeClr val="bg1"/>
                </a:solidFill>
              </a:rPr>
              <a:t>A call to arms</a:t>
            </a:r>
            <a:r>
              <a:rPr lang="en-US" sz="1200" dirty="0">
                <a:solidFill>
                  <a:schemeClr val="bg1"/>
                </a:solidFill>
              </a:rPr>
              <a:t>: Raising the bar for Project Controls!</a:t>
            </a:r>
          </a:p>
        </p:txBody>
      </p:sp>
      <p:sp>
        <p:nvSpPr>
          <p:cNvPr id="5" name="Title 4">
            <a:extLst>
              <a:ext uri="{FF2B5EF4-FFF2-40B4-BE49-F238E27FC236}">
                <a16:creationId xmlns:a16="http://schemas.microsoft.com/office/drawing/2014/main" id="{D0A7B4A5-E373-E9D9-A639-452DDFCA8BAE}"/>
              </a:ext>
            </a:extLst>
          </p:cNvPr>
          <p:cNvSpPr>
            <a:spLocks noGrp="1"/>
          </p:cNvSpPr>
          <p:nvPr>
            <p:ph type="title"/>
          </p:nvPr>
        </p:nvSpPr>
        <p:spPr>
          <a:xfrm rot="21141795">
            <a:off x="492212" y="95457"/>
            <a:ext cx="10515600" cy="1325563"/>
          </a:xfrm>
        </p:spPr>
        <p:txBody>
          <a:bodyPr/>
          <a:lstStyle/>
          <a:p>
            <a:r>
              <a:rPr lang="en-GB" dirty="0">
                <a:solidFill>
                  <a:srgbClr val="92D050"/>
                </a:solidFill>
                <a:latin typeface="Spray Letters" panose="02000500000000000000" pitchFamily="2" charset="77"/>
              </a:rPr>
              <a:t>Developing Competence</a:t>
            </a:r>
          </a:p>
        </p:txBody>
      </p:sp>
      <p:sp>
        <p:nvSpPr>
          <p:cNvPr id="10" name="Rectangle 9">
            <a:extLst>
              <a:ext uri="{FF2B5EF4-FFF2-40B4-BE49-F238E27FC236}">
                <a16:creationId xmlns:a16="http://schemas.microsoft.com/office/drawing/2014/main" id="{7A3C9A4E-370E-9DA5-E9D6-4694BC5B6ABE}"/>
              </a:ext>
            </a:extLst>
          </p:cNvPr>
          <p:cNvSpPr/>
          <p:nvPr/>
        </p:nvSpPr>
        <p:spPr>
          <a:xfrm>
            <a:off x="961868" y="2045042"/>
            <a:ext cx="3447435" cy="1149178"/>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19F05C1-8762-293F-1F69-961C4D68F64E}"/>
              </a:ext>
            </a:extLst>
          </p:cNvPr>
          <p:cNvSpPr/>
          <p:nvPr/>
        </p:nvSpPr>
        <p:spPr>
          <a:xfrm>
            <a:off x="961868" y="3474098"/>
            <a:ext cx="3447435" cy="114917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B8591FD-F496-33DC-A1FE-0026FE69196D}"/>
              </a:ext>
            </a:extLst>
          </p:cNvPr>
          <p:cNvSpPr/>
          <p:nvPr/>
        </p:nvSpPr>
        <p:spPr>
          <a:xfrm>
            <a:off x="961868" y="4911044"/>
            <a:ext cx="3447435" cy="1149178"/>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sp>
        <p:nvSpPr>
          <p:cNvPr id="13" name="TextBox 12">
            <a:extLst>
              <a:ext uri="{FF2B5EF4-FFF2-40B4-BE49-F238E27FC236}">
                <a16:creationId xmlns:a16="http://schemas.microsoft.com/office/drawing/2014/main" id="{D8172535-277D-FFAC-3DA7-BB0EFFB9DFC0}"/>
              </a:ext>
            </a:extLst>
          </p:cNvPr>
          <p:cNvSpPr txBox="1"/>
          <p:nvPr/>
        </p:nvSpPr>
        <p:spPr>
          <a:xfrm>
            <a:off x="1083789" y="2150076"/>
            <a:ext cx="3818238" cy="923330"/>
          </a:xfrm>
          <a:prstGeom prst="rect">
            <a:avLst/>
          </a:prstGeom>
          <a:noFill/>
        </p:spPr>
        <p:txBody>
          <a:bodyPr wrap="square" rtlCol="0">
            <a:spAutoFit/>
          </a:bodyPr>
          <a:lstStyle/>
          <a:p>
            <a:r>
              <a:rPr lang="en-US" b="1" dirty="0">
                <a:solidFill>
                  <a:schemeClr val="accent4">
                    <a:lumMod val="60000"/>
                    <a:lumOff val="40000"/>
                  </a:schemeClr>
                </a:solidFill>
              </a:rPr>
              <a:t>Experience</a:t>
            </a:r>
            <a:br>
              <a:rPr lang="en-US" dirty="0"/>
            </a:br>
            <a:r>
              <a:rPr lang="en-US" dirty="0">
                <a:solidFill>
                  <a:schemeClr val="bg1"/>
                </a:solidFill>
              </a:rPr>
              <a:t>Knowledge gained through direct observation or participation.</a:t>
            </a:r>
          </a:p>
        </p:txBody>
      </p:sp>
      <p:sp>
        <p:nvSpPr>
          <p:cNvPr id="14" name="TextBox 13">
            <a:extLst>
              <a:ext uri="{FF2B5EF4-FFF2-40B4-BE49-F238E27FC236}">
                <a16:creationId xmlns:a16="http://schemas.microsoft.com/office/drawing/2014/main" id="{C4067A9A-CEE5-C1E2-ADB3-3C829C82ED5F}"/>
              </a:ext>
            </a:extLst>
          </p:cNvPr>
          <p:cNvSpPr txBox="1"/>
          <p:nvPr/>
        </p:nvSpPr>
        <p:spPr>
          <a:xfrm>
            <a:off x="1020630" y="3572094"/>
            <a:ext cx="3818238" cy="923330"/>
          </a:xfrm>
          <a:prstGeom prst="rect">
            <a:avLst/>
          </a:prstGeom>
          <a:noFill/>
        </p:spPr>
        <p:txBody>
          <a:bodyPr wrap="square" rtlCol="0">
            <a:spAutoFit/>
          </a:bodyPr>
          <a:lstStyle/>
          <a:p>
            <a:r>
              <a:rPr lang="en-US" b="1" dirty="0">
                <a:solidFill>
                  <a:schemeClr val="accent5"/>
                </a:solidFill>
              </a:rPr>
              <a:t>Knowledge</a:t>
            </a:r>
            <a:br>
              <a:rPr lang="en-US" dirty="0"/>
            </a:br>
            <a:r>
              <a:rPr lang="en-US" dirty="0">
                <a:solidFill>
                  <a:schemeClr val="bg1"/>
                </a:solidFill>
              </a:rPr>
              <a:t>Facts, information &amp; skills gained through education or experience.</a:t>
            </a:r>
          </a:p>
        </p:txBody>
      </p:sp>
      <p:sp>
        <p:nvSpPr>
          <p:cNvPr id="15" name="TextBox 14">
            <a:extLst>
              <a:ext uri="{FF2B5EF4-FFF2-40B4-BE49-F238E27FC236}">
                <a16:creationId xmlns:a16="http://schemas.microsoft.com/office/drawing/2014/main" id="{2931AA96-48B8-53F9-D476-C1D92C1BC68A}"/>
              </a:ext>
            </a:extLst>
          </p:cNvPr>
          <p:cNvSpPr txBox="1"/>
          <p:nvPr/>
        </p:nvSpPr>
        <p:spPr>
          <a:xfrm>
            <a:off x="1020630" y="5023968"/>
            <a:ext cx="3818238" cy="923330"/>
          </a:xfrm>
          <a:prstGeom prst="rect">
            <a:avLst/>
          </a:prstGeom>
          <a:noFill/>
        </p:spPr>
        <p:txBody>
          <a:bodyPr wrap="square" rtlCol="0">
            <a:spAutoFit/>
          </a:bodyPr>
          <a:lstStyle/>
          <a:p>
            <a:r>
              <a:rPr lang="en-US" b="1" dirty="0">
                <a:solidFill>
                  <a:schemeClr val="accent2">
                    <a:lumMod val="60000"/>
                    <a:lumOff val="40000"/>
                  </a:schemeClr>
                </a:solidFill>
              </a:rPr>
              <a:t>Culture &amp; Ethics</a:t>
            </a:r>
            <a:br>
              <a:rPr lang="en-US" dirty="0"/>
            </a:br>
            <a:r>
              <a:rPr lang="en-US" dirty="0">
                <a:solidFill>
                  <a:schemeClr val="bg1"/>
                </a:solidFill>
              </a:rPr>
              <a:t>The expectations of the</a:t>
            </a:r>
            <a:br>
              <a:rPr lang="en-US" dirty="0">
                <a:solidFill>
                  <a:schemeClr val="bg1"/>
                </a:solidFill>
              </a:rPr>
            </a:br>
            <a:r>
              <a:rPr lang="en-US" dirty="0" err="1">
                <a:solidFill>
                  <a:schemeClr val="bg1"/>
                </a:solidFill>
              </a:rPr>
              <a:t>organisation</a:t>
            </a:r>
            <a:r>
              <a:rPr lang="en-US" dirty="0">
                <a:solidFill>
                  <a:schemeClr val="bg1"/>
                </a:solidFill>
              </a:rPr>
              <a:t>, leaders &amp; peers. </a:t>
            </a:r>
          </a:p>
        </p:txBody>
      </p:sp>
      <p:sp>
        <p:nvSpPr>
          <p:cNvPr id="16" name="Rectangle 15">
            <a:extLst>
              <a:ext uri="{FF2B5EF4-FFF2-40B4-BE49-F238E27FC236}">
                <a16:creationId xmlns:a16="http://schemas.microsoft.com/office/drawing/2014/main" id="{BAA4F2AB-1276-B986-A256-552B22D11405}"/>
              </a:ext>
            </a:extLst>
          </p:cNvPr>
          <p:cNvSpPr/>
          <p:nvPr/>
        </p:nvSpPr>
        <p:spPr>
          <a:xfrm>
            <a:off x="4980907" y="4886174"/>
            <a:ext cx="4006510" cy="1178354"/>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sp>
        <p:nvSpPr>
          <p:cNvPr id="17" name="TextBox 16">
            <a:extLst>
              <a:ext uri="{FF2B5EF4-FFF2-40B4-BE49-F238E27FC236}">
                <a16:creationId xmlns:a16="http://schemas.microsoft.com/office/drawing/2014/main" id="{1B4B7F22-29C6-10B4-8041-C7CDCADA9A81}"/>
              </a:ext>
            </a:extLst>
          </p:cNvPr>
          <p:cNvSpPr txBox="1"/>
          <p:nvPr/>
        </p:nvSpPr>
        <p:spPr>
          <a:xfrm>
            <a:off x="5055686" y="4886174"/>
            <a:ext cx="4006511" cy="1077218"/>
          </a:xfrm>
          <a:prstGeom prst="rect">
            <a:avLst/>
          </a:prstGeom>
          <a:noFill/>
        </p:spPr>
        <p:txBody>
          <a:bodyPr wrap="square" rtlCol="0">
            <a:spAutoFit/>
          </a:bodyPr>
          <a:lstStyle/>
          <a:p>
            <a:r>
              <a:rPr lang="en-US" b="1" dirty="0" err="1">
                <a:solidFill>
                  <a:schemeClr val="accent6">
                    <a:lumMod val="60000"/>
                    <a:lumOff val="40000"/>
                  </a:schemeClr>
                </a:solidFill>
              </a:rPr>
              <a:t>Behaviour</a:t>
            </a:r>
            <a:br>
              <a:rPr lang="en-US" dirty="0"/>
            </a:br>
            <a:r>
              <a:rPr lang="en-US" dirty="0">
                <a:solidFill>
                  <a:schemeClr val="bg1"/>
                </a:solidFill>
              </a:rPr>
              <a:t>The way in which one conducts oneself.</a:t>
            </a:r>
          </a:p>
          <a:p>
            <a:pPr marL="342900" indent="-342900">
              <a:buClr>
                <a:schemeClr val="accent6">
                  <a:lumMod val="60000"/>
                  <a:lumOff val="40000"/>
                </a:schemeClr>
              </a:buClr>
              <a:buFont typeface="+mj-lt"/>
              <a:buAutoNum type="arabicPeriod"/>
            </a:pPr>
            <a:r>
              <a:rPr lang="en-US" sz="1400" dirty="0">
                <a:solidFill>
                  <a:schemeClr val="bg1"/>
                </a:solidFill>
              </a:rPr>
              <a:t>Soft Skills </a:t>
            </a:r>
          </a:p>
          <a:p>
            <a:pPr marL="342900" indent="-342900">
              <a:buClr>
                <a:schemeClr val="accent6">
                  <a:lumMod val="60000"/>
                  <a:lumOff val="40000"/>
                </a:schemeClr>
              </a:buClr>
              <a:buFont typeface="+mj-lt"/>
              <a:buAutoNum type="arabicPeriod"/>
            </a:pPr>
            <a:r>
              <a:rPr lang="en-US" sz="1400" dirty="0">
                <a:solidFill>
                  <a:schemeClr val="bg1"/>
                </a:solidFill>
              </a:rPr>
              <a:t>Ethics &amp; Morals</a:t>
            </a:r>
          </a:p>
        </p:txBody>
      </p:sp>
      <p:sp>
        <p:nvSpPr>
          <p:cNvPr id="18" name="Rectangle 17">
            <a:extLst>
              <a:ext uri="{FF2B5EF4-FFF2-40B4-BE49-F238E27FC236}">
                <a16:creationId xmlns:a16="http://schemas.microsoft.com/office/drawing/2014/main" id="{7E28DAD6-D3F8-64EE-E85C-80499703FF50}"/>
              </a:ext>
            </a:extLst>
          </p:cNvPr>
          <p:cNvSpPr/>
          <p:nvPr/>
        </p:nvSpPr>
        <p:spPr>
          <a:xfrm>
            <a:off x="4980907" y="2041903"/>
            <a:ext cx="4003482" cy="2581372"/>
          </a:xfrm>
          <a:prstGeom prst="rect">
            <a:avLst/>
          </a:prstGeom>
          <a:noFill/>
          <a:ln>
            <a:solidFill>
              <a:srgbClr val="CCA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sp>
        <p:nvSpPr>
          <p:cNvPr id="19" name="TextBox 18">
            <a:extLst>
              <a:ext uri="{FF2B5EF4-FFF2-40B4-BE49-F238E27FC236}">
                <a16:creationId xmlns:a16="http://schemas.microsoft.com/office/drawing/2014/main" id="{DDECA799-22AB-1ACB-605A-B60DB7CA9C60}"/>
              </a:ext>
            </a:extLst>
          </p:cNvPr>
          <p:cNvSpPr txBox="1"/>
          <p:nvPr/>
        </p:nvSpPr>
        <p:spPr>
          <a:xfrm>
            <a:off x="5055086" y="2642920"/>
            <a:ext cx="2906406" cy="1354217"/>
          </a:xfrm>
          <a:prstGeom prst="rect">
            <a:avLst/>
          </a:prstGeom>
          <a:noFill/>
        </p:spPr>
        <p:txBody>
          <a:bodyPr wrap="square" rtlCol="0">
            <a:spAutoFit/>
          </a:bodyPr>
          <a:lstStyle/>
          <a:p>
            <a:r>
              <a:rPr lang="en-US" b="1" dirty="0">
                <a:solidFill>
                  <a:srgbClr val="CCABDE"/>
                </a:solidFill>
              </a:rPr>
              <a:t>Skill</a:t>
            </a:r>
            <a:br>
              <a:rPr lang="en-US" dirty="0"/>
            </a:br>
            <a:r>
              <a:rPr lang="en-US" dirty="0">
                <a:solidFill>
                  <a:schemeClr val="bg1"/>
                </a:solidFill>
              </a:rPr>
              <a:t>The ability to do something.</a:t>
            </a:r>
          </a:p>
          <a:p>
            <a:endParaRPr lang="en-US" dirty="0">
              <a:solidFill>
                <a:schemeClr val="bg1"/>
              </a:solidFill>
            </a:endParaRPr>
          </a:p>
          <a:p>
            <a:pPr marL="342900" indent="-342900">
              <a:buClr>
                <a:srgbClr val="CCABDE"/>
              </a:buClr>
              <a:buFont typeface="+mj-lt"/>
              <a:buAutoNum type="arabicPeriod"/>
            </a:pPr>
            <a:r>
              <a:rPr lang="en-US" sz="1400" dirty="0">
                <a:solidFill>
                  <a:schemeClr val="bg1"/>
                </a:solidFill>
              </a:rPr>
              <a:t>Technical Skills</a:t>
            </a:r>
          </a:p>
          <a:p>
            <a:pPr marL="342900" indent="-342900">
              <a:buClr>
                <a:srgbClr val="CCABDE"/>
              </a:buClr>
              <a:buFont typeface="+mj-lt"/>
              <a:buAutoNum type="arabicPeriod"/>
            </a:pPr>
            <a:r>
              <a:rPr lang="en-US" sz="1400" dirty="0">
                <a:solidFill>
                  <a:schemeClr val="bg1"/>
                </a:solidFill>
              </a:rPr>
              <a:t>Soft Skills</a:t>
            </a:r>
          </a:p>
        </p:txBody>
      </p:sp>
      <p:sp>
        <p:nvSpPr>
          <p:cNvPr id="20" name="Rectangle 19">
            <a:extLst>
              <a:ext uri="{FF2B5EF4-FFF2-40B4-BE49-F238E27FC236}">
                <a16:creationId xmlns:a16="http://schemas.microsoft.com/office/drawing/2014/main" id="{98D6BF43-44CF-23E9-0536-10219AED5FDC}"/>
              </a:ext>
            </a:extLst>
          </p:cNvPr>
          <p:cNvSpPr/>
          <p:nvPr/>
        </p:nvSpPr>
        <p:spPr>
          <a:xfrm>
            <a:off x="9555993" y="2041903"/>
            <a:ext cx="1914272" cy="4018313"/>
          </a:xfrm>
          <a:prstGeom prst="rect">
            <a:avLst/>
          </a:prstGeom>
          <a:noFill/>
          <a:ln>
            <a:solidFill>
              <a:srgbClr val="DE8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sp>
        <p:nvSpPr>
          <p:cNvPr id="21" name="TextBox 20">
            <a:extLst>
              <a:ext uri="{FF2B5EF4-FFF2-40B4-BE49-F238E27FC236}">
                <a16:creationId xmlns:a16="http://schemas.microsoft.com/office/drawing/2014/main" id="{7B5F13BE-593A-8259-2877-AB10989E9DAC}"/>
              </a:ext>
            </a:extLst>
          </p:cNvPr>
          <p:cNvSpPr txBox="1"/>
          <p:nvPr/>
        </p:nvSpPr>
        <p:spPr>
          <a:xfrm>
            <a:off x="9698032" y="3194220"/>
            <a:ext cx="1678957" cy="1200329"/>
          </a:xfrm>
          <a:prstGeom prst="rect">
            <a:avLst/>
          </a:prstGeom>
          <a:noFill/>
        </p:spPr>
        <p:txBody>
          <a:bodyPr wrap="square" rtlCol="0">
            <a:spAutoFit/>
          </a:bodyPr>
          <a:lstStyle/>
          <a:p>
            <a:r>
              <a:rPr lang="en-US" b="1" dirty="0">
                <a:solidFill>
                  <a:srgbClr val="DE89A5"/>
                </a:solidFill>
              </a:rPr>
              <a:t>Competency</a:t>
            </a:r>
            <a:br>
              <a:rPr lang="en-US" dirty="0"/>
            </a:br>
            <a:r>
              <a:rPr lang="en-US" dirty="0">
                <a:solidFill>
                  <a:schemeClr val="bg1"/>
                </a:solidFill>
              </a:rPr>
              <a:t>The ability to </a:t>
            </a:r>
            <a:br>
              <a:rPr lang="en-US" dirty="0">
                <a:solidFill>
                  <a:schemeClr val="bg1"/>
                </a:solidFill>
              </a:rPr>
            </a:br>
            <a:r>
              <a:rPr lang="en-US" dirty="0">
                <a:solidFill>
                  <a:schemeClr val="bg1"/>
                </a:solidFill>
              </a:rPr>
              <a:t>perform a </a:t>
            </a:r>
            <a:br>
              <a:rPr lang="en-US" dirty="0">
                <a:solidFill>
                  <a:schemeClr val="bg1"/>
                </a:solidFill>
              </a:rPr>
            </a:br>
            <a:r>
              <a:rPr lang="en-US" dirty="0">
                <a:solidFill>
                  <a:schemeClr val="bg1"/>
                </a:solidFill>
              </a:rPr>
              <a:t>particular task.</a:t>
            </a:r>
          </a:p>
        </p:txBody>
      </p:sp>
      <p:sp>
        <p:nvSpPr>
          <p:cNvPr id="22" name="Right Arrow 21">
            <a:extLst>
              <a:ext uri="{FF2B5EF4-FFF2-40B4-BE49-F238E27FC236}">
                <a16:creationId xmlns:a16="http://schemas.microsoft.com/office/drawing/2014/main" id="{AD56B64B-D4C8-66D2-F8EC-9CEEF126FEF7}"/>
              </a:ext>
            </a:extLst>
          </p:cNvPr>
          <p:cNvSpPr/>
          <p:nvPr/>
        </p:nvSpPr>
        <p:spPr>
          <a:xfrm>
            <a:off x="4534930" y="2404388"/>
            <a:ext cx="316295" cy="430486"/>
          </a:xfrm>
          <a:prstGeom prst="rightArrow">
            <a:avLst/>
          </a:prstGeom>
          <a:solidFill>
            <a:schemeClr val="bg1">
              <a:alpha val="2983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Right Arrow 22">
            <a:extLst>
              <a:ext uri="{FF2B5EF4-FFF2-40B4-BE49-F238E27FC236}">
                <a16:creationId xmlns:a16="http://schemas.microsoft.com/office/drawing/2014/main" id="{686E5FD7-35D8-B789-6357-D8301A7BD60C}"/>
              </a:ext>
            </a:extLst>
          </p:cNvPr>
          <p:cNvSpPr/>
          <p:nvPr/>
        </p:nvSpPr>
        <p:spPr>
          <a:xfrm>
            <a:off x="4534930" y="3871796"/>
            <a:ext cx="316295" cy="430486"/>
          </a:xfrm>
          <a:prstGeom prst="rightArrow">
            <a:avLst/>
          </a:prstGeom>
          <a:solidFill>
            <a:schemeClr val="bg1">
              <a:alpha val="2983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Right Arrow 23">
            <a:extLst>
              <a:ext uri="{FF2B5EF4-FFF2-40B4-BE49-F238E27FC236}">
                <a16:creationId xmlns:a16="http://schemas.microsoft.com/office/drawing/2014/main" id="{AC16964F-FA4E-3D1A-C52F-E66643A713A0}"/>
              </a:ext>
            </a:extLst>
          </p:cNvPr>
          <p:cNvSpPr/>
          <p:nvPr/>
        </p:nvSpPr>
        <p:spPr>
          <a:xfrm>
            <a:off x="9112043" y="3123080"/>
            <a:ext cx="316295" cy="430486"/>
          </a:xfrm>
          <a:prstGeom prst="rightArrow">
            <a:avLst/>
          </a:prstGeom>
          <a:solidFill>
            <a:schemeClr val="bg1">
              <a:alpha val="2983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Right Arrow 24">
            <a:extLst>
              <a:ext uri="{FF2B5EF4-FFF2-40B4-BE49-F238E27FC236}">
                <a16:creationId xmlns:a16="http://schemas.microsoft.com/office/drawing/2014/main" id="{894A7020-A60A-B25D-D0A7-4FD58DA27BFA}"/>
              </a:ext>
            </a:extLst>
          </p:cNvPr>
          <p:cNvSpPr/>
          <p:nvPr/>
        </p:nvSpPr>
        <p:spPr>
          <a:xfrm>
            <a:off x="9112043" y="5263123"/>
            <a:ext cx="316295" cy="430486"/>
          </a:xfrm>
          <a:prstGeom prst="rightArrow">
            <a:avLst/>
          </a:prstGeom>
          <a:solidFill>
            <a:schemeClr val="bg1">
              <a:alpha val="2983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Right Arrow 25">
            <a:extLst>
              <a:ext uri="{FF2B5EF4-FFF2-40B4-BE49-F238E27FC236}">
                <a16:creationId xmlns:a16="http://schemas.microsoft.com/office/drawing/2014/main" id="{E05FC560-8567-9246-DD8A-7783B647B386}"/>
              </a:ext>
            </a:extLst>
          </p:cNvPr>
          <p:cNvSpPr/>
          <p:nvPr/>
        </p:nvSpPr>
        <p:spPr>
          <a:xfrm>
            <a:off x="4534930" y="5270390"/>
            <a:ext cx="316295" cy="430486"/>
          </a:xfrm>
          <a:prstGeom prst="rightArrow">
            <a:avLst/>
          </a:prstGeom>
          <a:solidFill>
            <a:schemeClr val="bg1">
              <a:alpha val="2983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4067588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89A87A-1366-474A-6D84-803785F4D6CC}"/>
              </a:ext>
            </a:extLst>
          </p:cNvPr>
          <p:cNvSpPr/>
          <p:nvPr/>
        </p:nvSpPr>
        <p:spPr>
          <a:xfrm>
            <a:off x="0" y="0"/>
            <a:ext cx="12192000" cy="6858000"/>
          </a:xfrm>
          <a:prstGeom prst="rect">
            <a:avLst/>
          </a:prstGeom>
          <a:gradFill>
            <a:gsLst>
              <a:gs pos="0">
                <a:schemeClr val="accent5">
                  <a:lumMod val="75000"/>
                </a:schemeClr>
              </a:gs>
              <a:gs pos="66000">
                <a:schemeClr val="accent5">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3">
            <a:extLst>
              <a:ext uri="{FF2B5EF4-FFF2-40B4-BE49-F238E27FC236}">
                <a16:creationId xmlns:a16="http://schemas.microsoft.com/office/drawing/2014/main" id="{DA7B16BC-1F8D-C895-652A-EF221E731FCE}"/>
              </a:ext>
            </a:extLst>
          </p:cNvPr>
          <p:cNvSpPr txBox="1">
            <a:spLocks/>
          </p:cNvSpPr>
          <p:nvPr/>
        </p:nvSpPr>
        <p:spPr>
          <a:xfrm rot="21332587">
            <a:off x="307894" y="1246610"/>
            <a:ext cx="6889293" cy="46835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0" dirty="0">
                <a:solidFill>
                  <a:srgbClr val="92D050"/>
                </a:solidFill>
                <a:latin typeface="Spray Letters" panose="02000500000000000000" pitchFamily="2" charset="77"/>
              </a:rPr>
              <a:t>Macro-Trends:</a:t>
            </a:r>
          </a:p>
          <a:p>
            <a:r>
              <a:rPr lang="en-GB" sz="8000" dirty="0">
                <a:solidFill>
                  <a:srgbClr val="92D050"/>
                </a:solidFill>
                <a:latin typeface="Spray Letters" panose="02000500000000000000" pitchFamily="2" charset="77"/>
              </a:rPr>
              <a:t>The </a:t>
            </a:r>
            <a:br>
              <a:rPr lang="en-GB" sz="8000" dirty="0">
                <a:solidFill>
                  <a:srgbClr val="92D050"/>
                </a:solidFill>
                <a:latin typeface="Spray Letters" panose="02000500000000000000" pitchFamily="2" charset="77"/>
              </a:rPr>
            </a:br>
            <a:r>
              <a:rPr lang="en-GB" sz="8000" dirty="0">
                <a:solidFill>
                  <a:srgbClr val="92D050"/>
                </a:solidFill>
                <a:latin typeface="Spray Letters" panose="02000500000000000000" pitchFamily="2" charset="77"/>
              </a:rPr>
              <a:t>Challenge Ahead.</a:t>
            </a:r>
          </a:p>
        </p:txBody>
      </p:sp>
      <p:pic>
        <p:nvPicPr>
          <p:cNvPr id="5" name="Picture 4" descr="A cow with a yellow tag&#10;&#10;Description automatically generated with medium confidence">
            <a:extLst>
              <a:ext uri="{FF2B5EF4-FFF2-40B4-BE49-F238E27FC236}">
                <a16:creationId xmlns:a16="http://schemas.microsoft.com/office/drawing/2014/main" id="{2E1C6152-E200-C827-1D0B-F0C3C0A2FF7C}"/>
              </a:ext>
            </a:extLst>
          </p:cNvPr>
          <p:cNvPicPr>
            <a:picLocks noChangeAspect="1"/>
          </p:cNvPicPr>
          <p:nvPr/>
        </p:nvPicPr>
        <p:blipFill rotWithShape="1">
          <a:blip r:embed="rId3">
            <a:extLst>
              <a:ext uri="{28A0092B-C50C-407E-A947-70E740481C1C}">
                <a14:useLocalDpi xmlns:a14="http://schemas.microsoft.com/office/drawing/2010/main"/>
              </a:ext>
            </a:extLst>
          </a:blip>
          <a:srcRect l="19505" r="16319"/>
          <a:stretch/>
        </p:blipFill>
        <p:spPr>
          <a:xfrm>
            <a:off x="6027906" y="1927655"/>
            <a:ext cx="5610100" cy="4930346"/>
          </a:xfrm>
          <a:prstGeom prst="rect">
            <a:avLst/>
          </a:prstGeom>
        </p:spPr>
      </p:pic>
      <p:cxnSp>
        <p:nvCxnSpPr>
          <p:cNvPr id="6" name="Straight Connector 5">
            <a:extLst>
              <a:ext uri="{FF2B5EF4-FFF2-40B4-BE49-F238E27FC236}">
                <a16:creationId xmlns:a16="http://schemas.microsoft.com/office/drawing/2014/main" id="{CEDBFF76-5A20-8176-522F-0F5FEC40E847}"/>
              </a:ext>
            </a:extLst>
          </p:cNvPr>
          <p:cNvCxnSpPr>
            <a:cxnSpLocks/>
          </p:cNvCxnSpPr>
          <p:nvPr/>
        </p:nvCxnSpPr>
        <p:spPr>
          <a:xfrm>
            <a:off x="0" y="667262"/>
            <a:ext cx="1219200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E0EB3B3-BDCD-6E08-29B6-E9565492EAB6}"/>
              </a:ext>
            </a:extLst>
          </p:cNvPr>
          <p:cNvSpPr txBox="1"/>
          <p:nvPr/>
        </p:nvSpPr>
        <p:spPr>
          <a:xfrm>
            <a:off x="6833286" y="318306"/>
            <a:ext cx="5215393" cy="276999"/>
          </a:xfrm>
          <a:prstGeom prst="rect">
            <a:avLst/>
          </a:prstGeom>
          <a:noFill/>
        </p:spPr>
        <p:txBody>
          <a:bodyPr wrap="square" rtlCol="0">
            <a:spAutoFit/>
          </a:bodyPr>
          <a:lstStyle/>
          <a:p>
            <a:pPr algn="r"/>
            <a:r>
              <a:rPr lang="en-US" sz="1200" b="1" dirty="0">
                <a:solidFill>
                  <a:schemeClr val="bg1"/>
                </a:solidFill>
              </a:rPr>
              <a:t>A call to arms</a:t>
            </a:r>
            <a:r>
              <a:rPr lang="en-US" sz="1200" dirty="0">
                <a:solidFill>
                  <a:schemeClr val="bg1"/>
                </a:solidFill>
              </a:rPr>
              <a:t>: Raising the bar for Project Controls!</a:t>
            </a:r>
          </a:p>
        </p:txBody>
      </p:sp>
      <p:sp>
        <p:nvSpPr>
          <p:cNvPr id="10" name="Arc 9">
            <a:extLst>
              <a:ext uri="{FF2B5EF4-FFF2-40B4-BE49-F238E27FC236}">
                <a16:creationId xmlns:a16="http://schemas.microsoft.com/office/drawing/2014/main" id="{856A4690-D7BA-085E-31CE-2730209E05F3}"/>
              </a:ext>
            </a:extLst>
          </p:cNvPr>
          <p:cNvSpPr/>
          <p:nvPr/>
        </p:nvSpPr>
        <p:spPr>
          <a:xfrm rot="3162537" flipV="1">
            <a:off x="5323578" y="4066497"/>
            <a:ext cx="2996653" cy="1173892"/>
          </a:xfrm>
          <a:custGeom>
            <a:avLst/>
            <a:gdLst>
              <a:gd name="connsiteX0" fmla="*/ 1498326 w 2996653"/>
              <a:gd name="connsiteY0" fmla="*/ 0 h 1173892"/>
              <a:gd name="connsiteX1" fmla="*/ 2996653 w 2996653"/>
              <a:gd name="connsiteY1" fmla="*/ 586946 h 1173892"/>
              <a:gd name="connsiteX2" fmla="*/ 2467244 w 2996653"/>
              <a:gd name="connsiteY2" fmla="*/ 586946 h 1173892"/>
              <a:gd name="connsiteX3" fmla="*/ 1982786 w 2996653"/>
              <a:gd name="connsiteY3" fmla="*/ 586946 h 1173892"/>
              <a:gd name="connsiteX4" fmla="*/ 1498327 w 2996653"/>
              <a:gd name="connsiteY4" fmla="*/ 586946 h 1173892"/>
              <a:gd name="connsiteX5" fmla="*/ 1498326 w 2996653"/>
              <a:gd name="connsiteY5" fmla="*/ 0 h 1173892"/>
              <a:gd name="connsiteX0" fmla="*/ 1498326 w 2996653"/>
              <a:gd name="connsiteY0" fmla="*/ 0 h 1173892"/>
              <a:gd name="connsiteX1" fmla="*/ 2996653 w 2996653"/>
              <a:gd name="connsiteY1" fmla="*/ 586946 h 1173892"/>
            </a:gdLst>
            <a:ahLst/>
            <a:cxnLst>
              <a:cxn ang="0">
                <a:pos x="connsiteX0" y="connsiteY0"/>
              </a:cxn>
              <a:cxn ang="0">
                <a:pos x="connsiteX1" y="connsiteY1"/>
              </a:cxn>
            </a:cxnLst>
            <a:rect l="l" t="t" r="r" b="b"/>
            <a:pathLst>
              <a:path w="2996653" h="1173892" stroke="0" extrusionOk="0">
                <a:moveTo>
                  <a:pt x="1498326" y="0"/>
                </a:moveTo>
                <a:cubicBezTo>
                  <a:pt x="2272272" y="-33035"/>
                  <a:pt x="2939242" y="284332"/>
                  <a:pt x="2996653" y="586946"/>
                </a:cubicBezTo>
                <a:cubicBezTo>
                  <a:pt x="2783604" y="636099"/>
                  <a:pt x="2664138" y="552555"/>
                  <a:pt x="2467244" y="586946"/>
                </a:cubicBezTo>
                <a:cubicBezTo>
                  <a:pt x="2270350" y="621337"/>
                  <a:pt x="2224280" y="584548"/>
                  <a:pt x="1982786" y="586946"/>
                </a:cubicBezTo>
                <a:cubicBezTo>
                  <a:pt x="1741292" y="589344"/>
                  <a:pt x="1660469" y="540962"/>
                  <a:pt x="1498327" y="586946"/>
                </a:cubicBezTo>
                <a:cubicBezTo>
                  <a:pt x="1495518" y="382250"/>
                  <a:pt x="1506653" y="164837"/>
                  <a:pt x="1498326" y="0"/>
                </a:cubicBezTo>
                <a:close/>
              </a:path>
              <a:path w="2996653" h="1173892" fill="none" extrusionOk="0">
                <a:moveTo>
                  <a:pt x="1498326" y="0"/>
                </a:moveTo>
                <a:cubicBezTo>
                  <a:pt x="2258870" y="58843"/>
                  <a:pt x="3019293" y="266821"/>
                  <a:pt x="2996653" y="586946"/>
                </a:cubicBezTo>
              </a:path>
              <a:path w="2996653" h="1173892" fill="none" stroke="0" extrusionOk="0">
                <a:moveTo>
                  <a:pt x="1498326" y="0"/>
                </a:moveTo>
                <a:cubicBezTo>
                  <a:pt x="2284193" y="-27300"/>
                  <a:pt x="3046620" y="181471"/>
                  <a:pt x="2996653" y="586946"/>
                </a:cubicBezTo>
              </a:path>
            </a:pathLst>
          </a:custGeom>
          <a:ln w="15875">
            <a:solidFill>
              <a:srgbClr val="92D050"/>
            </a:solidFill>
            <a:extLst>
              <a:ext uri="{C807C97D-BFC1-408E-A445-0C87EB9F89A2}">
                <ask:lineSketchStyleProps xmlns:ask="http://schemas.microsoft.com/office/drawing/2018/sketchyshapes" sd="1219033472">
                  <a:prstGeom prst="arc">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77208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EBFABD-A033-9151-E29E-50E9CEA375A1}"/>
              </a:ext>
            </a:extLst>
          </p:cNvPr>
          <p:cNvPicPr>
            <a:picLocks noChangeAspect="1"/>
          </p:cNvPicPr>
          <p:nvPr/>
        </p:nvPicPr>
        <p:blipFill>
          <a:blip r:embed="rId2"/>
          <a:stretch>
            <a:fillRect/>
          </a:stretch>
        </p:blipFill>
        <p:spPr>
          <a:xfrm rot="1377724">
            <a:off x="4114456" y="1195567"/>
            <a:ext cx="2235601" cy="2931395"/>
          </a:xfrm>
          <a:prstGeom prst="rect">
            <a:avLst/>
          </a:prstGeom>
          <a:effectLst>
            <a:outerShdw blurRad="50800" dist="38100" dir="8100000" algn="tr" rotWithShape="0">
              <a:prstClr val="black">
                <a:alpha val="40000"/>
              </a:prstClr>
            </a:outerShdw>
          </a:effectLst>
        </p:spPr>
      </p:pic>
      <p:cxnSp>
        <p:nvCxnSpPr>
          <p:cNvPr id="13" name="Straight Connector 12">
            <a:extLst>
              <a:ext uri="{FF2B5EF4-FFF2-40B4-BE49-F238E27FC236}">
                <a16:creationId xmlns:a16="http://schemas.microsoft.com/office/drawing/2014/main" id="{74BD1F04-6678-13DB-A053-936A26780B0C}"/>
              </a:ext>
            </a:extLst>
          </p:cNvPr>
          <p:cNvCxnSpPr>
            <a:cxnSpLocks/>
          </p:cNvCxnSpPr>
          <p:nvPr/>
        </p:nvCxnSpPr>
        <p:spPr>
          <a:xfrm>
            <a:off x="2885250" y="667262"/>
            <a:ext cx="930675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045EC3C-930C-8292-0057-EA840C02E37B}"/>
              </a:ext>
            </a:extLst>
          </p:cNvPr>
          <p:cNvSpPr/>
          <p:nvPr/>
        </p:nvSpPr>
        <p:spPr>
          <a:xfrm>
            <a:off x="0" y="0"/>
            <a:ext cx="288525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477AF9-7A86-80C1-963B-D400D883C3ED}"/>
              </a:ext>
            </a:extLst>
          </p:cNvPr>
          <p:cNvSpPr>
            <a:spLocks noGrp="1"/>
          </p:cNvSpPr>
          <p:nvPr>
            <p:ph type="title"/>
          </p:nvPr>
        </p:nvSpPr>
        <p:spPr>
          <a:xfrm rot="21254457">
            <a:off x="1391927" y="184669"/>
            <a:ext cx="5686192" cy="1325563"/>
          </a:xfrm>
        </p:spPr>
        <p:txBody>
          <a:bodyPr>
            <a:normAutofit/>
          </a:bodyPr>
          <a:lstStyle/>
          <a:p>
            <a:r>
              <a:rPr lang="en-GB" dirty="0">
                <a:solidFill>
                  <a:srgbClr val="92D050"/>
                </a:solidFill>
                <a:latin typeface="Spray Letters" panose="02000500000000000000" pitchFamily="2" charset="77"/>
              </a:rPr>
              <a:t>Macro-trends.</a:t>
            </a:r>
            <a:br>
              <a:rPr lang="en-GB" dirty="0">
                <a:solidFill>
                  <a:srgbClr val="92D050"/>
                </a:solidFill>
                <a:latin typeface="Spray Letters" panose="02000500000000000000" pitchFamily="2" charset="77"/>
              </a:rPr>
            </a:br>
            <a:endParaRPr lang="en-GB" dirty="0">
              <a:solidFill>
                <a:srgbClr val="92D050"/>
              </a:solidFill>
              <a:latin typeface="Spray Letters" panose="02000500000000000000" pitchFamily="2" charset="77"/>
            </a:endParaRPr>
          </a:p>
        </p:txBody>
      </p:sp>
      <p:sp>
        <p:nvSpPr>
          <p:cNvPr id="14" name="TextBox 13">
            <a:extLst>
              <a:ext uri="{FF2B5EF4-FFF2-40B4-BE49-F238E27FC236}">
                <a16:creationId xmlns:a16="http://schemas.microsoft.com/office/drawing/2014/main" id="{FC048EE2-38E9-E650-4918-E3C73A949903}"/>
              </a:ext>
            </a:extLst>
          </p:cNvPr>
          <p:cNvSpPr txBox="1"/>
          <p:nvPr/>
        </p:nvSpPr>
        <p:spPr>
          <a:xfrm>
            <a:off x="6833286" y="318306"/>
            <a:ext cx="5215393" cy="276999"/>
          </a:xfrm>
          <a:prstGeom prst="rect">
            <a:avLst/>
          </a:prstGeom>
          <a:noFill/>
        </p:spPr>
        <p:txBody>
          <a:bodyPr wrap="square" rtlCol="0">
            <a:spAutoFit/>
          </a:bodyPr>
          <a:lstStyle/>
          <a:p>
            <a:pPr algn="r"/>
            <a:r>
              <a:rPr lang="en-US" sz="1200" b="1" dirty="0">
                <a:solidFill>
                  <a:schemeClr val="accent5">
                    <a:lumMod val="50000"/>
                  </a:schemeClr>
                </a:solidFill>
              </a:rPr>
              <a:t>A call to arms</a:t>
            </a:r>
            <a:r>
              <a:rPr lang="en-US" sz="1200" dirty="0">
                <a:solidFill>
                  <a:schemeClr val="accent5">
                    <a:lumMod val="50000"/>
                  </a:schemeClr>
                </a:solidFill>
              </a:rPr>
              <a:t>: </a:t>
            </a:r>
            <a:r>
              <a:rPr lang="en-US" sz="1200" dirty="0">
                <a:solidFill>
                  <a:srgbClr val="92D050"/>
                </a:solidFill>
              </a:rPr>
              <a:t>Raising the bar for Project Controls!</a:t>
            </a:r>
          </a:p>
        </p:txBody>
      </p:sp>
      <p:pic>
        <p:nvPicPr>
          <p:cNvPr id="18" name="Picture 17" descr="A picture containing building, column, tall, dark&#10;&#10;Description automatically generated">
            <a:extLst>
              <a:ext uri="{FF2B5EF4-FFF2-40B4-BE49-F238E27FC236}">
                <a16:creationId xmlns:a16="http://schemas.microsoft.com/office/drawing/2014/main" id="{25928EBD-5E13-3EAF-2477-F4544A9B441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
            <a:ext cx="2292332" cy="6858001"/>
          </a:xfrm>
          <a:prstGeom prst="rect">
            <a:avLst/>
          </a:prstGeom>
        </p:spPr>
      </p:pic>
      <p:pic>
        <p:nvPicPr>
          <p:cNvPr id="3" name="Picture 2">
            <a:extLst>
              <a:ext uri="{FF2B5EF4-FFF2-40B4-BE49-F238E27FC236}">
                <a16:creationId xmlns:a16="http://schemas.microsoft.com/office/drawing/2014/main" id="{201A0917-1D6B-EB88-E5FC-75864C7E58FC}"/>
              </a:ext>
            </a:extLst>
          </p:cNvPr>
          <p:cNvPicPr>
            <a:picLocks noChangeAspect="1"/>
          </p:cNvPicPr>
          <p:nvPr/>
        </p:nvPicPr>
        <p:blipFill rotWithShape="1">
          <a:blip r:embed="rId4">
            <a:extLst>
              <a:ext uri="{28A0092B-C50C-407E-A947-70E740481C1C}">
                <a14:useLocalDpi xmlns:a14="http://schemas.microsoft.com/office/drawing/2010/main"/>
              </a:ext>
            </a:extLst>
          </a:blip>
          <a:srcRect l="4740" r="4480" b="1984"/>
          <a:stretch/>
        </p:blipFill>
        <p:spPr>
          <a:xfrm rot="710801">
            <a:off x="3254378" y="4058559"/>
            <a:ext cx="3258477" cy="2270584"/>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812844A3-6CD4-A721-C32C-9557333BF4E7}"/>
              </a:ext>
            </a:extLst>
          </p:cNvPr>
          <p:cNvPicPr>
            <a:picLocks noChangeAspect="1"/>
          </p:cNvPicPr>
          <p:nvPr/>
        </p:nvPicPr>
        <p:blipFill>
          <a:blip r:embed="rId5"/>
          <a:stretch>
            <a:fillRect/>
          </a:stretch>
        </p:blipFill>
        <p:spPr>
          <a:xfrm rot="20695258">
            <a:off x="1579737" y="1690278"/>
            <a:ext cx="2611025" cy="3692115"/>
          </a:xfrm>
          <a:prstGeom prst="rect">
            <a:avLst/>
          </a:prstGeom>
          <a:effectLst>
            <a:outerShdw blurRad="50800" dist="38100" dir="2700000" algn="tl" rotWithShape="0">
              <a:prstClr val="black">
                <a:alpha val="40000"/>
              </a:prstClr>
            </a:outerShdw>
          </a:effectLst>
        </p:spPr>
      </p:pic>
      <p:sp>
        <p:nvSpPr>
          <p:cNvPr id="6" name="Content Placeholder 6">
            <a:extLst>
              <a:ext uri="{FF2B5EF4-FFF2-40B4-BE49-F238E27FC236}">
                <a16:creationId xmlns:a16="http://schemas.microsoft.com/office/drawing/2014/main" id="{9A5492D0-7664-05EC-3E39-81B53154517E}"/>
              </a:ext>
            </a:extLst>
          </p:cNvPr>
          <p:cNvSpPr txBox="1">
            <a:spLocks/>
          </p:cNvSpPr>
          <p:nvPr/>
        </p:nvSpPr>
        <p:spPr>
          <a:xfrm>
            <a:off x="7620792" y="1226753"/>
            <a:ext cx="3937371" cy="52988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400" b="1" dirty="0">
                <a:solidFill>
                  <a:schemeClr val="accent5">
                    <a:lumMod val="50000"/>
                  </a:schemeClr>
                </a:solidFill>
              </a:rPr>
              <a:t>World Economic Forum</a:t>
            </a:r>
            <a:br>
              <a:rPr lang="en-GB" sz="2400" b="1" dirty="0">
                <a:solidFill>
                  <a:schemeClr val="accent5">
                    <a:lumMod val="50000"/>
                  </a:schemeClr>
                </a:solidFill>
              </a:rPr>
            </a:br>
            <a:r>
              <a:rPr lang="en-GB" sz="2400" b="1" dirty="0">
                <a:solidFill>
                  <a:schemeClr val="accent5">
                    <a:lumMod val="50000"/>
                  </a:schemeClr>
                </a:solidFill>
              </a:rPr>
              <a:t>Future of Jobs Survey 2023</a:t>
            </a:r>
          </a:p>
          <a:p>
            <a:pPr marL="0" indent="0">
              <a:lnSpc>
                <a:spcPct val="100000"/>
              </a:lnSpc>
              <a:buFont typeface="Arial" panose="020B0604020202020204" pitchFamily="34" charset="0"/>
              <a:buNone/>
            </a:pPr>
            <a:endParaRPr lang="en-GB" sz="1800" b="1" dirty="0">
              <a:solidFill>
                <a:schemeClr val="accent5">
                  <a:lumMod val="50000"/>
                </a:schemeClr>
              </a:solidFill>
            </a:endParaRPr>
          </a:p>
          <a:p>
            <a:pPr marL="0" indent="0">
              <a:lnSpc>
                <a:spcPct val="100000"/>
              </a:lnSpc>
              <a:buFont typeface="Arial" panose="020B0604020202020204" pitchFamily="34" charset="0"/>
              <a:buNone/>
            </a:pPr>
            <a:r>
              <a:rPr lang="en-GB" sz="1800" b="1" dirty="0"/>
              <a:t>Key business transformation trends</a:t>
            </a:r>
          </a:p>
          <a:p>
            <a:pPr>
              <a:lnSpc>
                <a:spcPct val="100000"/>
              </a:lnSpc>
              <a:buClr>
                <a:srgbClr val="92D050"/>
              </a:buClr>
            </a:pPr>
            <a:r>
              <a:rPr lang="en-GB" sz="1800" dirty="0"/>
              <a:t>Adopting new technologies</a:t>
            </a:r>
          </a:p>
          <a:p>
            <a:pPr>
              <a:lnSpc>
                <a:spcPct val="100000"/>
              </a:lnSpc>
              <a:buClr>
                <a:srgbClr val="92D050"/>
              </a:buClr>
            </a:pPr>
            <a:r>
              <a:rPr lang="en-GB" sz="1800" dirty="0"/>
              <a:t>Ensuring digital access</a:t>
            </a:r>
          </a:p>
          <a:p>
            <a:pPr>
              <a:lnSpc>
                <a:spcPct val="100000"/>
              </a:lnSpc>
              <a:buClr>
                <a:srgbClr val="92D050"/>
              </a:buClr>
            </a:pPr>
            <a:r>
              <a:rPr lang="en-GB" sz="1800" dirty="0"/>
              <a:t>Environmental, Social and Governance Standards (ESG)</a:t>
            </a:r>
          </a:p>
          <a:p>
            <a:pPr>
              <a:lnSpc>
                <a:spcPct val="100000"/>
              </a:lnSpc>
              <a:buClr>
                <a:srgbClr val="92D050"/>
              </a:buClr>
            </a:pPr>
            <a:r>
              <a:rPr lang="en-GB" sz="1800" dirty="0"/>
              <a:t>Green transition</a:t>
            </a:r>
          </a:p>
          <a:p>
            <a:pPr>
              <a:lnSpc>
                <a:spcPct val="100000"/>
              </a:lnSpc>
            </a:pPr>
            <a:endParaRPr lang="en-GB" sz="1800" dirty="0"/>
          </a:p>
          <a:p>
            <a:pPr marL="0" indent="0">
              <a:lnSpc>
                <a:spcPct val="100000"/>
              </a:lnSpc>
              <a:buFont typeface="Arial" panose="020B0604020202020204" pitchFamily="34" charset="0"/>
              <a:buNone/>
            </a:pPr>
            <a:r>
              <a:rPr lang="en-GB" sz="1800" b="1" dirty="0"/>
              <a:t>All set amid;</a:t>
            </a:r>
          </a:p>
          <a:p>
            <a:pPr>
              <a:lnSpc>
                <a:spcPct val="100000"/>
              </a:lnSpc>
              <a:buClr>
                <a:srgbClr val="92D050"/>
              </a:buClr>
            </a:pPr>
            <a:r>
              <a:rPr lang="en-GB" sz="1800" dirty="0"/>
              <a:t>Slower economic growth</a:t>
            </a:r>
          </a:p>
          <a:p>
            <a:pPr>
              <a:lnSpc>
                <a:spcPct val="100000"/>
              </a:lnSpc>
              <a:buClr>
                <a:srgbClr val="92D050"/>
              </a:buClr>
            </a:pPr>
            <a:r>
              <a:rPr lang="en-GB" sz="1800" dirty="0"/>
              <a:t>Rising cost of living</a:t>
            </a:r>
          </a:p>
        </p:txBody>
      </p:sp>
    </p:spTree>
    <p:extLst>
      <p:ext uri="{BB962C8B-B14F-4D97-AF65-F5344CB8AC3E}">
        <p14:creationId xmlns:p14="http://schemas.microsoft.com/office/powerpoint/2010/main" val="1035502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A1201C-3719-D523-9A51-D13D76FDF5D4}"/>
              </a:ext>
            </a:extLst>
          </p:cNvPr>
          <p:cNvSpPr/>
          <p:nvPr/>
        </p:nvSpPr>
        <p:spPr>
          <a:xfrm>
            <a:off x="0" y="0"/>
            <a:ext cx="12192000" cy="6858000"/>
          </a:xfrm>
          <a:prstGeom prst="rect">
            <a:avLst/>
          </a:prstGeom>
          <a:gradFill>
            <a:gsLst>
              <a:gs pos="0">
                <a:schemeClr val="accent5">
                  <a:lumMod val="75000"/>
                </a:schemeClr>
              </a:gs>
              <a:gs pos="66000">
                <a:schemeClr val="accent5">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C3D9A41E-F24D-CC16-ACFD-54AE8E423444}"/>
              </a:ext>
            </a:extLst>
          </p:cNvPr>
          <p:cNvCxnSpPr>
            <a:cxnSpLocks/>
          </p:cNvCxnSpPr>
          <p:nvPr/>
        </p:nvCxnSpPr>
        <p:spPr>
          <a:xfrm>
            <a:off x="0" y="667262"/>
            <a:ext cx="1219200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1B4C674-D1BD-8133-569B-563B32A88543}"/>
              </a:ext>
            </a:extLst>
          </p:cNvPr>
          <p:cNvSpPr txBox="1"/>
          <p:nvPr/>
        </p:nvSpPr>
        <p:spPr>
          <a:xfrm>
            <a:off x="6833286" y="318306"/>
            <a:ext cx="5215393" cy="276999"/>
          </a:xfrm>
          <a:prstGeom prst="rect">
            <a:avLst/>
          </a:prstGeom>
          <a:noFill/>
        </p:spPr>
        <p:txBody>
          <a:bodyPr wrap="square" rtlCol="0">
            <a:spAutoFit/>
          </a:bodyPr>
          <a:lstStyle/>
          <a:p>
            <a:pPr algn="r"/>
            <a:r>
              <a:rPr lang="en-US" sz="1200" b="1" dirty="0">
                <a:solidFill>
                  <a:schemeClr val="bg1"/>
                </a:solidFill>
              </a:rPr>
              <a:t>A call to arms</a:t>
            </a:r>
            <a:r>
              <a:rPr lang="en-US" sz="1200" dirty="0">
                <a:solidFill>
                  <a:schemeClr val="bg1"/>
                </a:solidFill>
              </a:rPr>
              <a:t>: Raising the bar for Project Controls!</a:t>
            </a:r>
          </a:p>
        </p:txBody>
      </p:sp>
      <p:sp>
        <p:nvSpPr>
          <p:cNvPr id="2" name="Title 1">
            <a:extLst>
              <a:ext uri="{FF2B5EF4-FFF2-40B4-BE49-F238E27FC236}">
                <a16:creationId xmlns:a16="http://schemas.microsoft.com/office/drawing/2014/main" id="{08FEF382-789C-E2E8-348B-89A3AE78D4F3}"/>
              </a:ext>
            </a:extLst>
          </p:cNvPr>
          <p:cNvSpPr>
            <a:spLocks noGrp="1"/>
          </p:cNvSpPr>
          <p:nvPr>
            <p:ph type="title"/>
          </p:nvPr>
        </p:nvSpPr>
        <p:spPr>
          <a:xfrm rot="21383338">
            <a:off x="838200" y="462449"/>
            <a:ext cx="10515600" cy="1205057"/>
          </a:xfrm>
        </p:spPr>
        <p:txBody>
          <a:bodyPr>
            <a:normAutofit/>
          </a:bodyPr>
          <a:lstStyle/>
          <a:p>
            <a:pPr algn="ctr"/>
            <a:r>
              <a:rPr lang="en-GB" sz="3600" dirty="0">
                <a:solidFill>
                  <a:srgbClr val="92D050"/>
                </a:solidFill>
                <a:latin typeface="Spray Letters" panose="02000500000000000000" pitchFamily="2" charset="77"/>
              </a:rPr>
              <a:t>Barriers to Business Transformation</a:t>
            </a:r>
          </a:p>
        </p:txBody>
      </p:sp>
      <p:pic>
        <p:nvPicPr>
          <p:cNvPr id="6" name="Content Placeholder 5">
            <a:extLst>
              <a:ext uri="{FF2B5EF4-FFF2-40B4-BE49-F238E27FC236}">
                <a16:creationId xmlns:a16="http://schemas.microsoft.com/office/drawing/2014/main" id="{F6B37654-B6D8-EA1F-A69F-13B2F1064C41}"/>
              </a:ext>
            </a:extLst>
          </p:cNvPr>
          <p:cNvPicPr>
            <a:picLocks noGrp="1" noChangeAspect="1"/>
          </p:cNvPicPr>
          <p:nvPr>
            <p:ph sz="half" idx="1"/>
          </p:nvPr>
        </p:nvPicPr>
        <p:blipFill>
          <a:blip r:embed="rId3"/>
          <a:stretch>
            <a:fillRect/>
          </a:stretch>
        </p:blipFill>
        <p:spPr>
          <a:xfrm>
            <a:off x="1622594" y="1698877"/>
            <a:ext cx="8946812" cy="3824599"/>
          </a:xfrm>
        </p:spPr>
      </p:pic>
      <p:sp>
        <p:nvSpPr>
          <p:cNvPr id="4" name="Content Placeholder 3">
            <a:extLst>
              <a:ext uri="{FF2B5EF4-FFF2-40B4-BE49-F238E27FC236}">
                <a16:creationId xmlns:a16="http://schemas.microsoft.com/office/drawing/2014/main" id="{5D637CC0-8D9D-BA6A-F13E-C13034153C50}"/>
              </a:ext>
            </a:extLst>
          </p:cNvPr>
          <p:cNvSpPr>
            <a:spLocks noGrp="1"/>
          </p:cNvSpPr>
          <p:nvPr>
            <p:ph sz="half" idx="2"/>
          </p:nvPr>
        </p:nvSpPr>
        <p:spPr>
          <a:xfrm>
            <a:off x="442769" y="5799737"/>
            <a:ext cx="11306462" cy="782002"/>
          </a:xfrm>
        </p:spPr>
        <p:txBody>
          <a:bodyPr>
            <a:normAutofit/>
          </a:bodyPr>
          <a:lstStyle/>
          <a:p>
            <a:pPr marL="0" indent="0" algn="ctr">
              <a:buNone/>
            </a:pPr>
            <a:r>
              <a:rPr lang="en-GB" sz="2000" dirty="0">
                <a:solidFill>
                  <a:schemeClr val="bg1"/>
                </a:solidFill>
              </a:rPr>
              <a:t>Skill gaps in teams and leadership.</a:t>
            </a:r>
          </a:p>
          <a:p>
            <a:pPr marL="0" indent="0" algn="ctr">
              <a:buNone/>
            </a:pPr>
            <a:r>
              <a:rPr lang="en-GB" sz="2000" dirty="0">
                <a:solidFill>
                  <a:schemeClr val="bg1"/>
                </a:solidFill>
              </a:rPr>
              <a:t>Outdated regulatory, governance and assurance frameworks.</a:t>
            </a:r>
          </a:p>
        </p:txBody>
      </p:sp>
    </p:spTree>
    <p:extLst>
      <p:ext uri="{BB962C8B-B14F-4D97-AF65-F5344CB8AC3E}">
        <p14:creationId xmlns:p14="http://schemas.microsoft.com/office/powerpoint/2010/main" val="793634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b259d8d-8576-4841-9581-c8b609e9a4a8">
      <Terms xmlns="http://schemas.microsoft.com/office/infopath/2007/PartnerControls"/>
    </lcf76f155ced4ddcb4097134ff3c332f>
    <TaxCatchAll xmlns="e539c611-bad6-4fcc-be8c-a6fc386ec21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DAA7F68E356E42A3F03DF56893CBBF" ma:contentTypeVersion="16" ma:contentTypeDescription="Create a new document." ma:contentTypeScope="" ma:versionID="6e7edcd9ea6456e9c4b03f5b62c782e5">
  <xsd:schema xmlns:xsd="http://www.w3.org/2001/XMLSchema" xmlns:xs="http://www.w3.org/2001/XMLSchema" xmlns:p="http://schemas.microsoft.com/office/2006/metadata/properties" xmlns:ns2="e539c611-bad6-4fcc-be8c-a6fc386ec21e" xmlns:ns3="bb259d8d-8576-4841-9581-c8b609e9a4a8" targetNamespace="http://schemas.microsoft.com/office/2006/metadata/properties" ma:root="true" ma:fieldsID="c93a28eaa62e5fad96fd49f7f38da46f" ns2:_="" ns3:_="">
    <xsd:import namespace="e539c611-bad6-4fcc-be8c-a6fc386ec21e"/>
    <xsd:import namespace="bb259d8d-8576-4841-9581-c8b609e9a4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lcf76f155ced4ddcb4097134ff3c332f" minOccurs="0"/>
                <xsd:element ref="ns2:TaxCatchAll"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39c611-bad6-4fcc-be8c-a6fc386ec21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8d5d4e4-e7d8-4cc1-b1be-ab061dac98ff}" ma:internalName="TaxCatchAll" ma:showField="CatchAllData" ma:web="e539c611-bad6-4fcc-be8c-a6fc386ec21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b259d8d-8576-4841-9581-c8b609e9a4a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8694d93-1cdf-45c7-baeb-ff632dcefb1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18EBAE-199D-40C1-8C95-CD634C25C75F}">
  <ds:schemaRefs>
    <ds:schemaRef ds:uri="http://www.w3.org/XML/1998/namespace"/>
    <ds:schemaRef ds:uri="http://schemas.microsoft.com/office/2006/metadata/properties"/>
    <ds:schemaRef ds:uri="http://schemas.microsoft.com/office/infopath/2007/PartnerControls"/>
    <ds:schemaRef ds:uri="bb259d8d-8576-4841-9581-c8b609e9a4a8"/>
    <ds:schemaRef ds:uri="e539c611-bad6-4fcc-be8c-a6fc386ec21e"/>
    <ds:schemaRef ds:uri="http://purl.org/dc/dcmitype/"/>
    <ds:schemaRef ds:uri="http://schemas.microsoft.com/office/2006/documentManagement/types"/>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C49E887F-B857-475E-8208-96C0623008AF}">
  <ds:schemaRefs>
    <ds:schemaRef ds:uri="bb259d8d-8576-4841-9581-c8b609e9a4a8"/>
    <ds:schemaRef ds:uri="e539c611-bad6-4fcc-be8c-a6fc386ec2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84E52E5-E15B-4C6B-AA15-4E8130B988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716</TotalTime>
  <Words>1223</Words>
  <Application>Microsoft Macintosh PowerPoint</Application>
  <PresentationFormat>Widescreen</PresentationFormat>
  <Paragraphs>217</Paragraphs>
  <Slides>23</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Calibri Light</vt:lpstr>
      <vt:lpstr>Mystical Woods Smooth Script</vt:lpstr>
      <vt:lpstr>Spray Letters</vt:lpstr>
      <vt:lpstr>Office Theme</vt:lpstr>
      <vt:lpstr>1_Office Theme</vt:lpstr>
      <vt:lpstr>A call to arms: Raising the bar for Project Controls!</vt:lpstr>
      <vt:lpstr>Who are we.</vt:lpstr>
      <vt:lpstr>A call            to Arms.</vt:lpstr>
      <vt:lpstr>PowerPoint Presentation</vt:lpstr>
      <vt:lpstr>EVA 27: Mark Wild. </vt:lpstr>
      <vt:lpstr>Developing Competence</vt:lpstr>
      <vt:lpstr>PowerPoint Presentation</vt:lpstr>
      <vt:lpstr>Macro-trends. </vt:lpstr>
      <vt:lpstr>Barriers to Business Transformation</vt:lpstr>
      <vt:lpstr>PowerPoint Presentation</vt:lpstr>
      <vt:lpstr>PowerPoint Presentation</vt:lpstr>
      <vt:lpstr>The Challenge. </vt:lpstr>
      <vt:lpstr>PowerPoint Presentation</vt:lpstr>
      <vt:lpstr>Opportunities. </vt:lpstr>
      <vt:lpstr>Gap between strategy and execution...</vt:lpstr>
      <vt:lpstr>Developing Competence</vt:lpstr>
      <vt:lpstr>What do we need to drive  decision excellence...?</vt:lpstr>
      <vt:lpstr>What are the key enablers for insight? </vt:lpstr>
      <vt:lpstr>Time.? </vt:lpstr>
      <vt:lpstr>The     Book...</vt:lpstr>
      <vt:lpstr>Background  Purpose  of Book.? </vt:lpstr>
      <vt:lpstr>Unique Multi Industry Peer Reviewed Publication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 Book Stuff</dc:title>
  <dc:creator>Simon Taylor</dc:creator>
  <cp:lastModifiedBy>Simon Taylor</cp:lastModifiedBy>
  <cp:revision>39</cp:revision>
  <dcterms:created xsi:type="dcterms:W3CDTF">2023-04-13T13:39:44Z</dcterms:created>
  <dcterms:modified xsi:type="dcterms:W3CDTF">2023-05-09T20:11:06Z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0x010100DEDAA7F68E356E42A3F03DF56893CBBF</vt:lpwstr>
  </property>
  <property fmtid="{D5CDD505-2E9C-101B-9397-08002B2CF9AE}" pid="3" name="MediaServiceImageTags">
    <vt:lpwstr/>
  </property>
</Properties>
</file>